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5"/>
  </p:sldMasterIdLst>
  <p:notesMasterIdLst>
    <p:notesMasterId r:id="rId43"/>
  </p:notesMasterIdLst>
  <p:handoutMasterIdLst>
    <p:handoutMasterId r:id="rId44"/>
  </p:handoutMasterIdLst>
  <p:sldIdLst>
    <p:sldId id="353" r:id="rId6"/>
    <p:sldId id="258" r:id="rId7"/>
    <p:sldId id="498" r:id="rId8"/>
    <p:sldId id="499" r:id="rId9"/>
    <p:sldId id="500" r:id="rId10"/>
    <p:sldId id="356" r:id="rId11"/>
    <p:sldId id="458" r:id="rId12"/>
    <p:sldId id="461" r:id="rId13"/>
    <p:sldId id="501" r:id="rId14"/>
    <p:sldId id="502" r:id="rId15"/>
    <p:sldId id="462" r:id="rId16"/>
    <p:sldId id="463" r:id="rId17"/>
    <p:sldId id="464" r:id="rId18"/>
    <p:sldId id="465" r:id="rId19"/>
    <p:sldId id="488" r:id="rId20"/>
    <p:sldId id="478" r:id="rId21"/>
    <p:sldId id="483" r:id="rId22"/>
    <p:sldId id="466" r:id="rId23"/>
    <p:sldId id="507" r:id="rId24"/>
    <p:sldId id="470" r:id="rId25"/>
    <p:sldId id="471" r:id="rId26"/>
    <p:sldId id="486" r:id="rId27"/>
    <p:sldId id="487" r:id="rId28"/>
    <p:sldId id="485" r:id="rId29"/>
    <p:sldId id="467" r:id="rId30"/>
    <p:sldId id="484" r:id="rId31"/>
    <p:sldId id="497" r:id="rId32"/>
    <p:sldId id="489" r:id="rId33"/>
    <p:sldId id="490" r:id="rId34"/>
    <p:sldId id="504" r:id="rId35"/>
    <p:sldId id="505" r:id="rId36"/>
    <p:sldId id="506" r:id="rId37"/>
    <p:sldId id="503" r:id="rId38"/>
    <p:sldId id="468" r:id="rId39"/>
    <p:sldId id="377" r:id="rId40"/>
    <p:sldId id="430" r:id="rId41"/>
    <p:sldId id="444" r:id="rId42"/>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9D574-F590-A241-A9C9-65C759E3DDF8}" name="Amy Bitterman" initials="AB" userId="Amy Bitterma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onnie.jones" initials="BDJ" lastIdx="1" clrIdx="0"/>
  <p:cmAuthor id="1" name="Amy Bitterman" initials="AB" lastIdx="14" clrIdx="1"/>
  <p:cmAuthor id="2" name="U.S. Department of Education" initials="UDoE" lastIdx="19" clrIdx="2"/>
  <p:cmAuthor id="3" name="BDJ" initials="BDJ" lastIdx="1" clrIdx="3"/>
  <p:cmAuthor id="4" name="eric.rauch" initials="SH" lastIdx="5" clrIdx="11"/>
  <p:cmAuthor id="5" name="Michelle Bloom" initials="MB [2]" lastIdx="1" clrIdx="5"/>
  <p:cmAuthor id="6" name="Aaron Petrillo" initials="AP" lastIdx="12" clrIdx="6">
    <p:extLst>
      <p:ext uri="{19B8F6BF-5375-455C-9EA6-DF929625EA0E}">
        <p15:presenceInfo xmlns:p15="http://schemas.microsoft.com/office/powerpoint/2012/main" userId="Aaron Petrillo" providerId="None"/>
      </p:ext>
    </p:extLst>
  </p:cmAuthor>
  <p:cmAuthor id="7" name="Rosemary Collins" initials="RC" lastIdx="5" clrIdx="7">
    <p:extLst>
      <p:ext uri="{19B8F6BF-5375-455C-9EA6-DF929625EA0E}">
        <p15:presenceInfo xmlns:p15="http://schemas.microsoft.com/office/powerpoint/2012/main" userId="Rosemary Collins" providerId="None"/>
      </p:ext>
    </p:extLst>
  </p:cmAuthor>
  <p:cmAuthor id="8" name="Maly Fung-Angarita" initials="MF" lastIdx="21" clrIdx="8">
    <p:extLst>
      <p:ext uri="{19B8F6BF-5375-455C-9EA6-DF929625EA0E}">
        <p15:presenceInfo xmlns:p15="http://schemas.microsoft.com/office/powerpoint/2012/main" userId="S-1-5-21-2083667071-1112689225-1550850067-62479" providerId="AD"/>
      </p:ext>
    </p:extLst>
  </p:cmAuthor>
  <p:cmAuthor id="9" name="Aaron Petrillo" initials="AP [2]" lastIdx="3" clrIdx="9">
    <p:extLst>
      <p:ext uri="{19B8F6BF-5375-455C-9EA6-DF929625EA0E}">
        <p15:presenceInfo xmlns:p15="http://schemas.microsoft.com/office/powerpoint/2012/main" userId="c177210687586af9" providerId="Windows Live"/>
      </p:ext>
    </p:extLst>
  </p:cmAuthor>
  <p:cmAuthor id="10" name="Karen Schroll" initials="KS" lastIdx="3" clrIdx="10">
    <p:extLst>
      <p:ext uri="{19B8F6BF-5375-455C-9EA6-DF929625EA0E}">
        <p15:presenceInfo xmlns:p15="http://schemas.microsoft.com/office/powerpoint/2012/main" userId="S-1-5-21-2083667071-1112689225-1550850067-2524" providerId="AD"/>
      </p:ext>
    </p:extLst>
  </p:cmAuthor>
  <p:cmAuthor id="11" name="Emily Bytheway" initials="EB" lastIdx="21" clrIdx="12">
    <p:extLst>
      <p:ext uri="{19B8F6BF-5375-455C-9EA6-DF929625EA0E}">
        <p15:presenceInfo xmlns:p15="http://schemas.microsoft.com/office/powerpoint/2012/main" userId="63267a9ae92c46e6" providerId="Windows Live"/>
      </p:ext>
    </p:extLst>
  </p:cmAuthor>
  <p:cmAuthor id="12" name="Erin Dahlberg" initials="ED" lastIdx="22" clrIdx="13">
    <p:extLst>
      <p:ext uri="{19B8F6BF-5375-455C-9EA6-DF929625EA0E}">
        <p15:presenceInfo xmlns:p15="http://schemas.microsoft.com/office/powerpoint/2012/main" userId="S-1-5-21-2083667071-1112689225-1550850067-31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083"/>
    <a:srgbClr val="BEE395"/>
    <a:srgbClr val="DFF1CB"/>
    <a:srgbClr val="1A88AD"/>
    <a:srgbClr val="243352"/>
    <a:srgbClr val="BCC9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862" autoAdjust="0"/>
    <p:restoredTop sz="76122" autoAdjust="0"/>
  </p:normalViewPr>
  <p:slideViewPr>
    <p:cSldViewPr>
      <p:cViewPr varScale="1">
        <p:scale>
          <a:sx n="94" d="100"/>
          <a:sy n="94" d="100"/>
        </p:scale>
        <p:origin x="1692" y="90"/>
      </p:cViewPr>
      <p:guideLst>
        <p:guide orient="horz" pos="2160"/>
        <p:guide pos="2880"/>
      </p:guideLst>
    </p:cSldViewPr>
  </p:slideViewPr>
  <p:outlineViewPr>
    <p:cViewPr>
      <p:scale>
        <a:sx n="33" d="100"/>
        <a:sy n="33" d="100"/>
      </p:scale>
      <p:origin x="0" y="-187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3264" y="360"/>
      </p:cViewPr>
      <p:guideLst>
        <p:guide orient="horz" pos="2304"/>
        <p:guide pos="302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0" cy="365760"/>
          </a:xfrm>
          <a:prstGeom prst="rect">
            <a:avLst/>
          </a:prstGeom>
        </p:spPr>
        <p:txBody>
          <a:bodyPr vert="horz" lIns="97391" tIns="48695" rIns="97391" bIns="48695" rtlCol="0"/>
          <a:lstStyle>
            <a:lvl1pPr algn="l">
              <a:defRPr sz="1200"/>
            </a:lvl1pPr>
          </a:lstStyle>
          <a:p>
            <a:endParaRPr lang="en-US" dirty="0"/>
          </a:p>
        </p:txBody>
      </p:sp>
      <p:sp>
        <p:nvSpPr>
          <p:cNvPr id="3" name="Date Placeholder 2"/>
          <p:cNvSpPr>
            <a:spLocks noGrp="1"/>
          </p:cNvSpPr>
          <p:nvPr>
            <p:ph type="dt" sz="quarter" idx="1"/>
          </p:nvPr>
        </p:nvSpPr>
        <p:spPr>
          <a:xfrm>
            <a:off x="5438463" y="0"/>
            <a:ext cx="4160520" cy="365760"/>
          </a:xfrm>
          <a:prstGeom prst="rect">
            <a:avLst/>
          </a:prstGeom>
        </p:spPr>
        <p:txBody>
          <a:bodyPr vert="horz" lIns="97391" tIns="48695" rIns="97391" bIns="48695" rtlCol="0"/>
          <a:lstStyle>
            <a:lvl1pPr algn="r">
              <a:defRPr sz="1200"/>
            </a:lvl1pPr>
          </a:lstStyle>
          <a:p>
            <a:fld id="{0F8813D8-8A98-460D-81D4-72C70E4D7405}" type="datetimeFigureOut">
              <a:rPr lang="en-US" smtClean="0"/>
              <a:pPr/>
              <a:t>8/31/2023</a:t>
            </a:fld>
            <a:endParaRPr lang="en-US" dirty="0"/>
          </a:p>
        </p:txBody>
      </p:sp>
      <p:sp>
        <p:nvSpPr>
          <p:cNvPr id="4" name="Footer Placeholder 3"/>
          <p:cNvSpPr>
            <a:spLocks noGrp="1"/>
          </p:cNvSpPr>
          <p:nvPr>
            <p:ph type="ftr" sz="quarter" idx="2"/>
          </p:nvPr>
        </p:nvSpPr>
        <p:spPr>
          <a:xfrm>
            <a:off x="1" y="6948171"/>
            <a:ext cx="4160520" cy="365760"/>
          </a:xfrm>
          <a:prstGeom prst="rect">
            <a:avLst/>
          </a:prstGeom>
        </p:spPr>
        <p:txBody>
          <a:bodyPr vert="horz" lIns="97391" tIns="48695" rIns="97391" bIns="4869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438463" y="6948171"/>
            <a:ext cx="4160520" cy="365760"/>
          </a:xfrm>
          <a:prstGeom prst="rect">
            <a:avLst/>
          </a:prstGeom>
        </p:spPr>
        <p:txBody>
          <a:bodyPr vert="horz" lIns="97391" tIns="48695" rIns="97391" bIns="48695" rtlCol="0" anchor="b"/>
          <a:lstStyle>
            <a:lvl1pPr algn="r">
              <a:defRPr sz="1200"/>
            </a:lvl1pPr>
          </a:lstStyle>
          <a:p>
            <a:fld id="{CA0EDE7E-E212-4495-BCA2-5713ED66EEA4}" type="slidenum">
              <a:rPr lang="en-US" smtClean="0"/>
              <a:pPr/>
              <a:t>‹#›</a:t>
            </a:fld>
            <a:endParaRPr lang="en-US" dirty="0"/>
          </a:p>
        </p:txBody>
      </p:sp>
    </p:spTree>
    <p:extLst>
      <p:ext uri="{BB962C8B-B14F-4D97-AF65-F5344CB8AC3E}">
        <p14:creationId xmlns:p14="http://schemas.microsoft.com/office/powerpoint/2010/main" val="285031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0" cy="365760"/>
          </a:xfrm>
          <a:prstGeom prst="rect">
            <a:avLst/>
          </a:prstGeom>
        </p:spPr>
        <p:txBody>
          <a:bodyPr vert="horz" lIns="97391" tIns="48695" rIns="97391" bIns="48695" rtlCol="0"/>
          <a:lstStyle>
            <a:lvl1pPr algn="l">
              <a:defRPr sz="1200"/>
            </a:lvl1pPr>
          </a:lstStyle>
          <a:p>
            <a:endParaRPr lang="en-US" dirty="0"/>
          </a:p>
        </p:txBody>
      </p:sp>
      <p:sp>
        <p:nvSpPr>
          <p:cNvPr id="3" name="Date Placeholder 2"/>
          <p:cNvSpPr>
            <a:spLocks noGrp="1"/>
          </p:cNvSpPr>
          <p:nvPr>
            <p:ph type="dt" idx="1"/>
          </p:nvPr>
        </p:nvSpPr>
        <p:spPr>
          <a:xfrm>
            <a:off x="5438463" y="0"/>
            <a:ext cx="4160520" cy="365760"/>
          </a:xfrm>
          <a:prstGeom prst="rect">
            <a:avLst/>
          </a:prstGeom>
        </p:spPr>
        <p:txBody>
          <a:bodyPr vert="horz" lIns="97391" tIns="48695" rIns="97391" bIns="48695" rtlCol="0"/>
          <a:lstStyle>
            <a:lvl1pPr algn="r">
              <a:defRPr sz="1200"/>
            </a:lvl1pPr>
          </a:lstStyle>
          <a:p>
            <a:fld id="{A005CAA2-D0F4-4FD7-938B-19F89EC3E682}" type="datetimeFigureOut">
              <a:rPr lang="en-US" smtClean="0"/>
              <a:pPr/>
              <a:t>8/31/2023</a:t>
            </a:fld>
            <a:endParaRPr lang="en-US" dirty="0"/>
          </a:p>
        </p:txBody>
      </p:sp>
      <p:sp>
        <p:nvSpPr>
          <p:cNvPr id="4" name="Slide Image Placeholder 3"/>
          <p:cNvSpPr>
            <a:spLocks noGrp="1" noRot="1" noChangeAspect="1"/>
          </p:cNvSpPr>
          <p:nvPr>
            <p:ph type="sldImg" idx="2"/>
          </p:nvPr>
        </p:nvSpPr>
        <p:spPr>
          <a:xfrm>
            <a:off x="2971800" y="547688"/>
            <a:ext cx="3659188" cy="2743200"/>
          </a:xfrm>
          <a:prstGeom prst="rect">
            <a:avLst/>
          </a:prstGeom>
          <a:noFill/>
          <a:ln w="12700">
            <a:solidFill>
              <a:prstClr val="black"/>
            </a:solidFill>
          </a:ln>
        </p:spPr>
        <p:txBody>
          <a:bodyPr vert="horz" lIns="97391" tIns="48695" rIns="97391" bIns="48695" rtlCol="0" anchor="ctr"/>
          <a:lstStyle/>
          <a:p>
            <a:endParaRPr lang="en-US" dirty="0"/>
          </a:p>
        </p:txBody>
      </p:sp>
      <p:sp>
        <p:nvSpPr>
          <p:cNvPr id="5" name="Notes Placeholder 4"/>
          <p:cNvSpPr>
            <a:spLocks noGrp="1"/>
          </p:cNvSpPr>
          <p:nvPr>
            <p:ph type="body" sz="quarter" idx="3"/>
          </p:nvPr>
        </p:nvSpPr>
        <p:spPr>
          <a:xfrm>
            <a:off x="960121" y="3474720"/>
            <a:ext cx="7680960" cy="3291840"/>
          </a:xfrm>
          <a:prstGeom prst="rect">
            <a:avLst/>
          </a:prstGeom>
        </p:spPr>
        <p:txBody>
          <a:bodyPr vert="horz" lIns="97391" tIns="48695" rIns="97391" bIns="486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948171"/>
            <a:ext cx="4160520" cy="365760"/>
          </a:xfrm>
          <a:prstGeom prst="rect">
            <a:avLst/>
          </a:prstGeom>
        </p:spPr>
        <p:txBody>
          <a:bodyPr vert="horz" lIns="97391" tIns="48695" rIns="97391" bIns="48695"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63" y="6948171"/>
            <a:ext cx="4160520" cy="365760"/>
          </a:xfrm>
          <a:prstGeom prst="rect">
            <a:avLst/>
          </a:prstGeom>
        </p:spPr>
        <p:txBody>
          <a:bodyPr vert="horz" lIns="97391" tIns="48695" rIns="97391" bIns="48695" rtlCol="0" anchor="b"/>
          <a:lstStyle>
            <a:lvl1pPr algn="r">
              <a:defRPr sz="1200"/>
            </a:lvl1pPr>
          </a:lstStyle>
          <a:p>
            <a:fld id="{E86AF46F-95C2-4F68-8F66-EE18049CE23B}" type="slidenum">
              <a:rPr lang="en-US" smtClean="0"/>
              <a:pPr/>
              <a:t>‹#›</a:t>
            </a:fld>
            <a:endParaRPr lang="en-US" dirty="0"/>
          </a:p>
        </p:txBody>
      </p:sp>
    </p:spTree>
    <p:extLst>
      <p:ext uri="{BB962C8B-B14F-4D97-AF65-F5344CB8AC3E}">
        <p14:creationId xmlns:p14="http://schemas.microsoft.com/office/powerpoint/2010/main" val="210961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a:t>
            </a:fld>
            <a:endParaRPr lang="en-US" dirty="0"/>
          </a:p>
        </p:txBody>
      </p:sp>
    </p:spTree>
    <p:extLst>
      <p:ext uri="{BB962C8B-B14F-4D97-AF65-F5344CB8AC3E}">
        <p14:creationId xmlns:p14="http://schemas.microsoft.com/office/powerpoint/2010/main" val="3928448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12</a:t>
            </a:fld>
            <a:endParaRPr lang="en-US" dirty="0"/>
          </a:p>
        </p:txBody>
      </p:sp>
    </p:spTree>
    <p:extLst>
      <p:ext uri="{BB962C8B-B14F-4D97-AF65-F5344CB8AC3E}">
        <p14:creationId xmlns:p14="http://schemas.microsoft.com/office/powerpoint/2010/main" val="414474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13</a:t>
            </a:fld>
            <a:endParaRPr lang="en-US" dirty="0"/>
          </a:p>
        </p:txBody>
      </p:sp>
    </p:spTree>
    <p:extLst>
      <p:ext uri="{BB962C8B-B14F-4D97-AF65-F5344CB8AC3E}">
        <p14:creationId xmlns:p14="http://schemas.microsoft.com/office/powerpoint/2010/main" val="106982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15</a:t>
            </a:fld>
            <a:endParaRPr lang="en-US" dirty="0"/>
          </a:p>
        </p:txBody>
      </p:sp>
    </p:spTree>
    <p:extLst>
      <p:ext uri="{BB962C8B-B14F-4D97-AF65-F5344CB8AC3E}">
        <p14:creationId xmlns:p14="http://schemas.microsoft.com/office/powerpoint/2010/main" val="4138456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16</a:t>
            </a:fld>
            <a:endParaRPr lang="en-US" dirty="0"/>
          </a:p>
        </p:txBody>
      </p:sp>
    </p:spTree>
    <p:extLst>
      <p:ext uri="{BB962C8B-B14F-4D97-AF65-F5344CB8AC3E}">
        <p14:creationId xmlns:p14="http://schemas.microsoft.com/office/powerpoint/2010/main" val="3180556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3763">
              <a:defRPr/>
            </a:pP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17</a:t>
            </a:fld>
            <a:endParaRPr lang="en-US" dirty="0"/>
          </a:p>
        </p:txBody>
      </p:sp>
    </p:spTree>
    <p:extLst>
      <p:ext uri="{BB962C8B-B14F-4D97-AF65-F5344CB8AC3E}">
        <p14:creationId xmlns:p14="http://schemas.microsoft.com/office/powerpoint/2010/main" val="2257289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18</a:t>
            </a:fld>
            <a:endParaRPr lang="en-US" dirty="0"/>
          </a:p>
        </p:txBody>
      </p:sp>
    </p:spTree>
    <p:extLst>
      <p:ext uri="{BB962C8B-B14F-4D97-AF65-F5344CB8AC3E}">
        <p14:creationId xmlns:p14="http://schemas.microsoft.com/office/powerpoint/2010/main" val="2875724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19</a:t>
            </a:fld>
            <a:endParaRPr lang="en-US" dirty="0"/>
          </a:p>
        </p:txBody>
      </p:sp>
    </p:spTree>
    <p:extLst>
      <p:ext uri="{BB962C8B-B14F-4D97-AF65-F5344CB8AC3E}">
        <p14:creationId xmlns:p14="http://schemas.microsoft.com/office/powerpoint/2010/main" val="1918101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20</a:t>
            </a:fld>
            <a:endParaRPr lang="en-US" dirty="0"/>
          </a:p>
        </p:txBody>
      </p:sp>
    </p:spTree>
    <p:extLst>
      <p:ext uri="{BB962C8B-B14F-4D97-AF65-F5344CB8AC3E}">
        <p14:creationId xmlns:p14="http://schemas.microsoft.com/office/powerpoint/2010/main" val="65460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21</a:t>
            </a:fld>
            <a:endParaRPr lang="en-US" dirty="0"/>
          </a:p>
        </p:txBody>
      </p:sp>
    </p:spTree>
    <p:extLst>
      <p:ext uri="{BB962C8B-B14F-4D97-AF65-F5344CB8AC3E}">
        <p14:creationId xmlns:p14="http://schemas.microsoft.com/office/powerpoint/2010/main" val="1579608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23</a:t>
            </a:fld>
            <a:endParaRPr lang="en-US" dirty="0"/>
          </a:p>
        </p:txBody>
      </p:sp>
    </p:spTree>
    <p:extLst>
      <p:ext uri="{BB962C8B-B14F-4D97-AF65-F5344CB8AC3E}">
        <p14:creationId xmlns:p14="http://schemas.microsoft.com/office/powerpoint/2010/main" val="390232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10D59D-3144-49AC-847D-3F5EC5276F4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24</a:t>
            </a:fld>
            <a:endParaRPr lang="en-US" dirty="0"/>
          </a:p>
        </p:txBody>
      </p:sp>
    </p:spTree>
    <p:extLst>
      <p:ext uri="{BB962C8B-B14F-4D97-AF65-F5344CB8AC3E}">
        <p14:creationId xmlns:p14="http://schemas.microsoft.com/office/powerpoint/2010/main" val="4201365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25</a:t>
            </a:fld>
            <a:endParaRPr lang="en-US" dirty="0"/>
          </a:p>
        </p:txBody>
      </p:sp>
    </p:spTree>
    <p:extLst>
      <p:ext uri="{BB962C8B-B14F-4D97-AF65-F5344CB8AC3E}">
        <p14:creationId xmlns:p14="http://schemas.microsoft.com/office/powerpoint/2010/main" val="2132255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26</a:t>
            </a:fld>
            <a:endParaRPr lang="en-US" dirty="0"/>
          </a:p>
        </p:txBody>
      </p:sp>
    </p:spTree>
    <p:extLst>
      <p:ext uri="{BB962C8B-B14F-4D97-AF65-F5344CB8AC3E}">
        <p14:creationId xmlns:p14="http://schemas.microsoft.com/office/powerpoint/2010/main" val="2586839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27</a:t>
            </a:fld>
            <a:endParaRPr lang="en-US" dirty="0"/>
          </a:p>
        </p:txBody>
      </p:sp>
    </p:spTree>
    <p:extLst>
      <p:ext uri="{BB962C8B-B14F-4D97-AF65-F5344CB8AC3E}">
        <p14:creationId xmlns:p14="http://schemas.microsoft.com/office/powerpoint/2010/main" val="1875927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28</a:t>
            </a:fld>
            <a:endParaRPr lang="en-US" dirty="0"/>
          </a:p>
        </p:txBody>
      </p:sp>
    </p:spTree>
    <p:extLst>
      <p:ext uri="{BB962C8B-B14F-4D97-AF65-F5344CB8AC3E}">
        <p14:creationId xmlns:p14="http://schemas.microsoft.com/office/powerpoint/2010/main" val="212207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29</a:t>
            </a:fld>
            <a:endParaRPr lang="en-US" dirty="0"/>
          </a:p>
        </p:txBody>
      </p:sp>
    </p:spTree>
    <p:extLst>
      <p:ext uri="{BB962C8B-B14F-4D97-AF65-F5344CB8AC3E}">
        <p14:creationId xmlns:p14="http://schemas.microsoft.com/office/powerpoint/2010/main" val="307428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33</a:t>
            </a:fld>
            <a:endParaRPr lang="en-US" dirty="0"/>
          </a:p>
        </p:txBody>
      </p:sp>
    </p:spTree>
    <p:extLst>
      <p:ext uri="{BB962C8B-B14F-4D97-AF65-F5344CB8AC3E}">
        <p14:creationId xmlns:p14="http://schemas.microsoft.com/office/powerpoint/2010/main" val="3863450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34</a:t>
            </a:fld>
            <a:endParaRPr lang="en-US" dirty="0"/>
          </a:p>
        </p:txBody>
      </p:sp>
    </p:spTree>
    <p:extLst>
      <p:ext uri="{BB962C8B-B14F-4D97-AF65-F5344CB8AC3E}">
        <p14:creationId xmlns:p14="http://schemas.microsoft.com/office/powerpoint/2010/main" val="2878143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35</a:t>
            </a:fld>
            <a:endParaRPr lang="en-US" dirty="0"/>
          </a:p>
        </p:txBody>
      </p:sp>
    </p:spTree>
    <p:extLst>
      <p:ext uri="{BB962C8B-B14F-4D97-AF65-F5344CB8AC3E}">
        <p14:creationId xmlns:p14="http://schemas.microsoft.com/office/powerpoint/2010/main" val="3874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36</a:t>
            </a:fld>
            <a:endParaRPr lang="en-US" dirty="0"/>
          </a:p>
        </p:txBody>
      </p:sp>
    </p:spTree>
    <p:extLst>
      <p:ext uri="{BB962C8B-B14F-4D97-AF65-F5344CB8AC3E}">
        <p14:creationId xmlns:p14="http://schemas.microsoft.com/office/powerpoint/2010/main" val="228286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a:t>
            </a:fld>
            <a:endParaRPr lang="en-US" dirty="0"/>
          </a:p>
        </p:txBody>
      </p:sp>
    </p:spTree>
    <p:extLst>
      <p:ext uri="{BB962C8B-B14F-4D97-AF65-F5344CB8AC3E}">
        <p14:creationId xmlns:p14="http://schemas.microsoft.com/office/powerpoint/2010/main" val="3290040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37</a:t>
            </a:fld>
            <a:endParaRPr lang="en-US" dirty="0"/>
          </a:p>
        </p:txBody>
      </p:sp>
    </p:spTree>
    <p:extLst>
      <p:ext uri="{BB962C8B-B14F-4D97-AF65-F5344CB8AC3E}">
        <p14:creationId xmlns:p14="http://schemas.microsoft.com/office/powerpoint/2010/main" val="235551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4</a:t>
            </a:fld>
            <a:endParaRPr lang="en-US" dirty="0"/>
          </a:p>
        </p:txBody>
      </p:sp>
    </p:spTree>
    <p:extLst>
      <p:ext uri="{BB962C8B-B14F-4D97-AF65-F5344CB8AC3E}">
        <p14:creationId xmlns:p14="http://schemas.microsoft.com/office/powerpoint/2010/main" val="248465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6</a:t>
            </a:fld>
            <a:endParaRPr lang="en-US" dirty="0"/>
          </a:p>
        </p:txBody>
      </p:sp>
    </p:spTree>
    <p:extLst>
      <p:ext uri="{BB962C8B-B14F-4D97-AF65-F5344CB8AC3E}">
        <p14:creationId xmlns:p14="http://schemas.microsoft.com/office/powerpoint/2010/main" val="1732424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7</a:t>
            </a:fld>
            <a:endParaRPr lang="en-US" dirty="0"/>
          </a:p>
        </p:txBody>
      </p:sp>
    </p:spTree>
    <p:extLst>
      <p:ext uri="{BB962C8B-B14F-4D97-AF65-F5344CB8AC3E}">
        <p14:creationId xmlns:p14="http://schemas.microsoft.com/office/powerpoint/2010/main" val="181554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8</a:t>
            </a:fld>
            <a:endParaRPr lang="en-US" dirty="0"/>
          </a:p>
        </p:txBody>
      </p:sp>
    </p:spTree>
    <p:extLst>
      <p:ext uri="{BB962C8B-B14F-4D97-AF65-F5344CB8AC3E}">
        <p14:creationId xmlns:p14="http://schemas.microsoft.com/office/powerpoint/2010/main" val="599433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9</a:t>
            </a:fld>
            <a:endParaRPr lang="en-US" dirty="0"/>
          </a:p>
        </p:txBody>
      </p:sp>
    </p:spTree>
    <p:extLst>
      <p:ext uri="{BB962C8B-B14F-4D97-AF65-F5344CB8AC3E}">
        <p14:creationId xmlns:p14="http://schemas.microsoft.com/office/powerpoint/2010/main" val="59895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11</a:t>
            </a:fld>
            <a:endParaRPr lang="en-US" dirty="0"/>
          </a:p>
        </p:txBody>
      </p:sp>
    </p:spTree>
    <p:extLst>
      <p:ext uri="{BB962C8B-B14F-4D97-AF65-F5344CB8AC3E}">
        <p14:creationId xmlns:p14="http://schemas.microsoft.com/office/powerpoint/2010/main" val="199773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838200" y="2057400"/>
            <a:ext cx="7620000" cy="30480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47B4A90-9B2F-40F4-BBF3-6E29953403AD}" type="datetime1">
              <a:rPr lang="en-US" smtClean="0"/>
              <a:t>8/31/2023</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pic>
        <p:nvPicPr>
          <p:cNvPr id="4" name="Picture 3" descr="Slide background featuring the U.S. Department of Education seal as well as the AnLar and Westat Logos">
            <a:extLst>
              <a:ext uri="{FF2B5EF4-FFF2-40B4-BE49-F238E27FC236}">
                <a16:creationId xmlns:a16="http://schemas.microsoft.com/office/drawing/2014/main" id="{DA93BC51-CADA-405B-9E86-44A4AC818C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0" y="-76200"/>
            <a:ext cx="9245600" cy="69342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EEA108BD-A9CF-48A0-B047-4F68435C41CC}" type="datetime1">
              <a:rPr lang="en-US" smtClean="0"/>
              <a:t>8/31/2023</a:t>
            </a:fld>
            <a:endParaRPr lang="en-US" dirty="0"/>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lvl1pPr>
          </a:lstStyle>
          <a:p>
            <a:fld id="{78FEA6AD-5963-42A3-B799-50DDE2FA9A33}"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62DB22-8870-46DE-A420-78D5E9A06FF7}"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fld id="{78FEA6AD-5963-42A3-B799-50DDE2FA9A3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1D29093-F24B-450C-9198-6B0FE9B460B5}" type="datetime1">
              <a:rPr lang="en-US" smtClean="0"/>
              <a:t>8/31/2023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78FEA6AD-5963-42A3-B799-50DDE2FA9A3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4800"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6325699"/>
            <a:ext cx="609600" cy="3429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4800"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nLar and Westat logos">
            <a:extLst>
              <a:ext uri="{FF2B5EF4-FFF2-40B4-BE49-F238E27FC236}">
                <a16:creationId xmlns:a16="http://schemas.microsoft.com/office/drawing/2014/main" id="{89A68F6E-4138-4D99-8A0E-E01A45483E2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6325699"/>
            <a:ext cx="609600" cy="342900"/>
          </a:xfrm>
          <a:prstGeom prst="rect">
            <a:avLst/>
          </a:prstGeom>
        </p:spPr>
      </p:pic>
    </p:spTree>
    <p:extLst>
      <p:ext uri="{BB962C8B-B14F-4D97-AF65-F5344CB8AC3E}">
        <p14:creationId xmlns:p14="http://schemas.microsoft.com/office/powerpoint/2010/main" val="288597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06C765F-E5CA-4560-A809-895B7DD149A4}" type="datetime1">
              <a:rPr lang="en-US" smtClean="0"/>
              <a:t>8/31/2023</a:t>
            </a:fld>
            <a:endParaRPr lang="en-US" dirty="0"/>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78FEA6AD-5963-42A3-B799-50DDE2FA9A3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470B57B-6E08-4764-9AAF-340514370180}" type="datetime1">
              <a:rPr lang="en-US" smtClean="0"/>
              <a:t>8/31/2023</a:t>
            </a:fld>
            <a:endParaRPr lang="en-US" dirty="0"/>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fld id="{78FEA6AD-5963-42A3-B799-50DDE2FA9A3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EB53EC8-76C3-4926-A8D5-342A11A774D5}" type="datetime1">
              <a:rPr lang="en-US" smtClean="0"/>
              <a:t>8/31/2023</a:t>
            </a:fld>
            <a:endParaRPr lang="en-US" dirty="0"/>
          </a:p>
        </p:txBody>
      </p:sp>
      <p:sp>
        <p:nvSpPr>
          <p:cNvPr id="12" name="Slide Number Placeholder 11"/>
          <p:cNvSpPr>
            <a:spLocks noGrp="1"/>
          </p:cNvSpPr>
          <p:nvPr>
            <p:ph type="sldNum" sz="quarter" idx="16"/>
          </p:nvPr>
        </p:nvSpPr>
        <p:spPr>
          <a:xfrm>
            <a:off x="0" y="1272222"/>
            <a:ext cx="533400" cy="244476"/>
          </a:xfrm>
          <a:prstGeom prst="rect">
            <a:avLst/>
          </a:prstGeom>
        </p:spPr>
        <p:txBody>
          <a:bodyPr rtlCol="0"/>
          <a:lstStyle/>
          <a:p>
            <a:fld id="{78FEA6AD-5963-42A3-B799-50DDE2FA9A33}"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ED94E3A-4F44-459A-A8C6-0F89DB66A349}" type="datetime1">
              <a:rPr lang="en-US" smtClean="0"/>
              <a:t>8/31/2023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A15FA-BE17-43B8-9BEB-647B1674F305}" type="datetime1">
              <a:rPr lang="en-US" smtClean="0"/>
              <a:t>8/31/2023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4C249BF-C0C6-46EC-858F-C9F2C730A620}" type="datetime1">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50D039-AEAE-489C-8573-0583CF0EAFB8}" type="datetime1">
              <a:rPr lang="en-US" smtClean="0"/>
              <a:t>8/31/2023</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pdp.ed.gov/RSA/Content/pdf/Digital%20PA%20and%20EC%20Info%20Sheet.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pdp.ed.gov/RSA/Home/faq/"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pdp.ed.gov/RSA/Content/pdf/Digital%20PA%20and%20EC%20Info%20Sheet.pdf" TargetMode="External"/><Relationship Id="rId5" Type="http://schemas.openxmlformats.org/officeDocument/2006/relationships/hyperlink" Target="https://pdp.ed.gov/RSA/Content/pdf/Grantee%20Steps%20for%20Reviewing%20Scholar%20Employment.pdf" TargetMode="External"/><Relationship Id="rId4" Type="http://schemas.openxmlformats.org/officeDocument/2006/relationships/hyperlink" Target="https://pdp.ed.gov/RSA/Content/pdf/PIMS%20Grantee%20Quick%20Reference%20Guide.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RLTTHelpDesk@ed.go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troduction to RSA's Payback Information Management System (PIMS)">
            <a:extLst>
              <a:ext uri="{FF2B5EF4-FFF2-40B4-BE49-F238E27FC236}">
                <a16:creationId xmlns:a16="http://schemas.microsoft.com/office/drawing/2014/main" id="{0B170A7B-4779-47BA-AA75-72BEFEA267A7}"/>
              </a:ext>
            </a:extLst>
          </p:cNvPr>
          <p:cNvSpPr>
            <a:spLocks noGrp="1"/>
          </p:cNvSpPr>
          <p:nvPr>
            <p:ph type="ctrTitle"/>
          </p:nvPr>
        </p:nvSpPr>
        <p:spPr>
          <a:xfrm>
            <a:off x="457200" y="838200"/>
            <a:ext cx="4419600" cy="3048000"/>
          </a:xfrm>
        </p:spPr>
        <p:txBody>
          <a:bodyPr>
            <a:normAutofit fontScale="90000"/>
          </a:bodyPr>
          <a:lstStyle/>
          <a:p>
            <a:r>
              <a:rPr lang="en-US" sz="3800" b="1" cap="none" dirty="0">
                <a:solidFill>
                  <a:srgbClr val="1E6083"/>
                </a:solidFill>
              </a:rPr>
              <a:t>RSA Payback Information Management System (PIMS): 2023 Data Collection</a:t>
            </a:r>
          </a:p>
        </p:txBody>
      </p:sp>
      <p:sp>
        <p:nvSpPr>
          <p:cNvPr id="7" name="Date">
            <a:extLst>
              <a:ext uri="{FF2B5EF4-FFF2-40B4-BE49-F238E27FC236}">
                <a16:creationId xmlns:a16="http://schemas.microsoft.com/office/drawing/2014/main" id="{DAA011A2-E96F-4E02-B902-4DEBD2651539}"/>
              </a:ext>
            </a:extLst>
          </p:cNvPr>
          <p:cNvSpPr txBox="1">
            <a:spLocks/>
          </p:cNvSpPr>
          <p:nvPr/>
        </p:nvSpPr>
        <p:spPr>
          <a:xfrm>
            <a:off x="457200" y="4648200"/>
            <a:ext cx="3962400" cy="609600"/>
          </a:xfrm>
          <a:prstGeom prst="rect">
            <a:avLst/>
          </a:prstGeom>
        </p:spPr>
        <p:txBody>
          <a:bodyP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nSpc>
                <a:spcPct val="90000"/>
              </a:lnSpc>
            </a:pPr>
            <a:r>
              <a:rPr lang="en-US" sz="3200" b="1" dirty="0">
                <a:solidFill>
                  <a:srgbClr val="1E6083"/>
                </a:solidFill>
              </a:rPr>
              <a:t>September 19, 2023</a:t>
            </a:r>
            <a:br>
              <a:rPr lang="en-US" sz="4000" b="1" dirty="0">
                <a:solidFill>
                  <a:srgbClr val="1E6083"/>
                </a:solidFill>
              </a:rPr>
            </a:br>
            <a:endParaRPr lang="en-US" sz="4000" b="1" dirty="0">
              <a:solidFill>
                <a:srgbClr val="1E6083"/>
              </a:solidFill>
            </a:endParaRPr>
          </a:p>
        </p:txBody>
      </p:sp>
    </p:spTree>
    <p:extLst>
      <p:ext uri="{BB962C8B-B14F-4D97-AF65-F5344CB8AC3E}">
        <p14:creationId xmlns:p14="http://schemas.microsoft.com/office/powerpoint/2010/main" val="46874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Updating Scholar Records (Part 2)</a:t>
            </a:r>
          </a:p>
        </p:txBody>
      </p:sp>
      <p:pic>
        <p:nvPicPr>
          <p:cNvPr id="5" name="Content Placeholder 6" descr="Screenshot of PIMS Scholar Record Section F, Question 6."/>
          <p:cNvPicPr>
            <a:picLocks noGrp="1" noChangeAspect="1"/>
          </p:cNvPicPr>
          <p:nvPr>
            <p:ph sz="quarter" idx="1"/>
          </p:nvPr>
        </p:nvPicPr>
        <p:blipFill>
          <a:blip r:embed="rId2"/>
          <a:stretch>
            <a:fillRect/>
          </a:stretch>
        </p:blipFill>
        <p:spPr>
          <a:xfrm>
            <a:off x="1038225" y="2667000"/>
            <a:ext cx="6686550" cy="2362200"/>
          </a:xfrm>
          <a:prstGeom prst="rect">
            <a:avLst/>
          </a:prstGeom>
        </p:spPr>
      </p:pic>
      <p:sp>
        <p:nvSpPr>
          <p:cNvPr id="4" name="Slide Number Placeholder 3"/>
          <p:cNvSpPr>
            <a:spLocks noGrp="1"/>
          </p:cNvSpPr>
          <p:nvPr>
            <p:ph type="sldNum" sz="quarter" idx="12"/>
          </p:nvPr>
        </p:nvSpPr>
        <p:spPr/>
        <p:txBody>
          <a:bodyPr/>
          <a:lstStyle/>
          <a:p>
            <a:fld id="{78FEA6AD-5963-42A3-B799-50DDE2FA9A33}" type="slidenum">
              <a:rPr lang="en-US" smtClean="0"/>
              <a:pPr/>
              <a:t>10</a:t>
            </a:fld>
            <a:endParaRPr lang="en-US" dirty="0"/>
          </a:p>
        </p:txBody>
      </p:sp>
    </p:spTree>
    <p:extLst>
      <p:ext uri="{BB962C8B-B14F-4D97-AF65-F5344CB8AC3E}">
        <p14:creationId xmlns:p14="http://schemas.microsoft.com/office/powerpoint/2010/main" val="361049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Updating Scholar Records (Part 3)</a:t>
            </a:r>
          </a:p>
        </p:txBody>
      </p:sp>
      <p:sp>
        <p:nvSpPr>
          <p:cNvPr id="3" name="Content Placeholder 2"/>
          <p:cNvSpPr>
            <a:spLocks noGrp="1"/>
          </p:cNvSpPr>
          <p:nvPr>
            <p:ph sz="quarter" idx="1"/>
          </p:nvPr>
        </p:nvSpPr>
        <p:spPr>
          <a:xfrm>
            <a:off x="277091" y="1527464"/>
            <a:ext cx="8605159" cy="4495800"/>
          </a:xfrm>
        </p:spPr>
        <p:txBody>
          <a:bodyPr>
            <a:normAutofit fontScale="92500" lnSpcReduction="20000"/>
          </a:bodyPr>
          <a:lstStyle/>
          <a:p>
            <a:pPr marL="0" indent="0">
              <a:lnSpc>
                <a:spcPct val="120000"/>
              </a:lnSpc>
              <a:buNone/>
            </a:pPr>
            <a:r>
              <a:rPr lang="en-US" dirty="0"/>
              <a:t>For scholars who are still </a:t>
            </a:r>
            <a:r>
              <a:rPr lang="en-US" u="sng" dirty="0"/>
              <a:t>enrolled but no longer receiving funding,</a:t>
            </a:r>
            <a:r>
              <a:rPr lang="en-US" dirty="0"/>
              <a:t> confirm they are still enrolled but not receiving funding through the grant. </a:t>
            </a:r>
          </a:p>
          <a:p>
            <a:pPr>
              <a:lnSpc>
                <a:spcPct val="120000"/>
              </a:lnSpc>
            </a:pPr>
            <a:r>
              <a:rPr lang="en-US" dirty="0"/>
              <a:t>In the text box that appears, enter/update an explanation of why the scholar is enrolled but no longer receiving funding and </a:t>
            </a:r>
            <a:r>
              <a:rPr lang="en-US" u="sng" dirty="0"/>
              <a:t>enter the scholar’s anticipated graduation date</a:t>
            </a:r>
          </a:p>
          <a:p>
            <a:pPr>
              <a:lnSpc>
                <a:spcPct val="120000"/>
              </a:lnSpc>
            </a:pPr>
            <a:r>
              <a:rPr lang="en-US" dirty="0"/>
              <a:t>Scholar Records MUST be updated to graduated/exited prior to completion in PIMS when the scholar graduates/exits</a:t>
            </a:r>
          </a:p>
        </p:txBody>
      </p:sp>
      <p:sp>
        <p:nvSpPr>
          <p:cNvPr id="5" name="Slide Number Placeholder 3">
            <a:extLst>
              <a:ext uri="{FF2B5EF4-FFF2-40B4-BE49-F238E27FC236}">
                <a16:creationId xmlns:a16="http://schemas.microsoft.com/office/drawing/2014/main" id="{241CED24-B85A-4C01-AB8D-889F804B1C72}"/>
              </a:ext>
            </a:extLst>
          </p:cNvPr>
          <p:cNvSpPr>
            <a:spLocks noGrp="1"/>
          </p:cNvSpPr>
          <p:nvPr>
            <p:ph type="sldNum" sz="quarter" idx="12"/>
          </p:nvPr>
        </p:nvSpPr>
        <p:spPr>
          <a:xfrm>
            <a:off x="8376559" y="6172200"/>
            <a:ext cx="767441" cy="685800"/>
          </a:xfrm>
        </p:spPr>
        <p:txBody>
          <a:bodyPr anchor="ctr">
            <a:noAutofit/>
          </a:bodyPr>
          <a:lstStyle/>
          <a:p>
            <a:fld id="{11F66CED-2B61-4DFE-9587-19755F43A1BB}" type="slidenum">
              <a:rPr lang="en-US" smtClean="0"/>
              <a:pPr/>
              <a:t>11</a:t>
            </a:fld>
            <a:endParaRPr lang="en-US" dirty="0"/>
          </a:p>
        </p:txBody>
      </p:sp>
    </p:spTree>
    <p:extLst>
      <p:ext uri="{BB962C8B-B14F-4D97-AF65-F5344CB8AC3E}">
        <p14:creationId xmlns:p14="http://schemas.microsoft.com/office/powerpoint/2010/main" val="270676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Updating Scholar Records (Part 4)</a:t>
            </a:r>
          </a:p>
        </p:txBody>
      </p:sp>
      <p:sp>
        <p:nvSpPr>
          <p:cNvPr id="3" name="Content Placeholder 2"/>
          <p:cNvSpPr>
            <a:spLocks noGrp="1"/>
          </p:cNvSpPr>
          <p:nvPr>
            <p:ph sz="quarter" idx="1"/>
          </p:nvPr>
        </p:nvSpPr>
        <p:spPr>
          <a:xfrm>
            <a:off x="277091" y="1527464"/>
            <a:ext cx="8605159" cy="4495800"/>
          </a:xfrm>
        </p:spPr>
        <p:txBody>
          <a:bodyPr>
            <a:normAutofit fontScale="47500" lnSpcReduction="20000"/>
          </a:bodyPr>
          <a:lstStyle/>
          <a:p>
            <a:pPr marL="0" indent="0">
              <a:lnSpc>
                <a:spcPct val="120000"/>
              </a:lnSpc>
              <a:buNone/>
            </a:pPr>
            <a:r>
              <a:rPr lang="en-US" sz="4600" dirty="0"/>
              <a:t>For scholars who </a:t>
            </a:r>
            <a:r>
              <a:rPr lang="en-US" sz="4600" u="sng" dirty="0"/>
              <a:t>graduated or exited the program,</a:t>
            </a:r>
            <a:r>
              <a:rPr lang="en-US" sz="4600" dirty="0"/>
              <a:t> grantees will need to update the following sections on each Scholar Record:</a:t>
            </a:r>
          </a:p>
          <a:p>
            <a:pPr>
              <a:lnSpc>
                <a:spcPct val="120000"/>
              </a:lnSpc>
            </a:pPr>
            <a:r>
              <a:rPr lang="en-US" sz="4200" b="1" dirty="0"/>
              <a:t>Section F</a:t>
            </a:r>
            <a:r>
              <a:rPr lang="en-US" sz="4200" dirty="0"/>
              <a:t>: Current Training Program Information</a:t>
            </a:r>
          </a:p>
          <a:p>
            <a:pPr lvl="1">
              <a:lnSpc>
                <a:spcPct val="120000"/>
              </a:lnSpc>
            </a:pPr>
            <a:r>
              <a:rPr lang="en-US" sz="4200" dirty="0"/>
              <a:t>Questions #4, 5, and 6</a:t>
            </a:r>
          </a:p>
          <a:p>
            <a:pPr>
              <a:lnSpc>
                <a:spcPct val="120000"/>
              </a:lnSpc>
            </a:pPr>
            <a:r>
              <a:rPr lang="en-US" sz="4500" b="1" dirty="0"/>
              <a:t>Section G</a:t>
            </a:r>
            <a:r>
              <a:rPr lang="en-US" sz="4500" dirty="0"/>
              <a:t>: Scholar Status</a:t>
            </a:r>
          </a:p>
          <a:p>
            <a:pPr lvl="1">
              <a:lnSpc>
                <a:spcPct val="120000"/>
              </a:lnSpc>
            </a:pPr>
            <a:r>
              <a:rPr lang="en-US" sz="4200" dirty="0"/>
              <a:t>Question #1: Scholar status</a:t>
            </a:r>
            <a:endParaRPr lang="en-US" sz="3900" b="1" dirty="0"/>
          </a:p>
          <a:p>
            <a:pPr lvl="1">
              <a:lnSpc>
                <a:spcPct val="120000"/>
              </a:lnSpc>
            </a:pPr>
            <a:r>
              <a:rPr lang="en-US" sz="4200" dirty="0"/>
              <a:t>Question #2: Accumulated academic years of funding</a:t>
            </a:r>
          </a:p>
          <a:p>
            <a:pPr>
              <a:lnSpc>
                <a:spcPct val="120000"/>
              </a:lnSpc>
            </a:pPr>
            <a:r>
              <a:rPr lang="en-US" sz="4500" b="1" dirty="0"/>
              <a:t>Section H</a:t>
            </a:r>
            <a:r>
              <a:rPr lang="en-US" sz="4500" dirty="0"/>
              <a:t>: Scholar Exit Information</a:t>
            </a:r>
          </a:p>
          <a:p>
            <a:pPr lvl="1">
              <a:lnSpc>
                <a:spcPct val="120000"/>
              </a:lnSpc>
            </a:pPr>
            <a:r>
              <a:rPr lang="en-US" sz="4200" dirty="0"/>
              <a:t>(Not needed for scholars who exit prior to graduation)</a:t>
            </a:r>
          </a:p>
          <a:p>
            <a:pPr>
              <a:lnSpc>
                <a:spcPct val="120000"/>
              </a:lnSpc>
            </a:pPr>
            <a:r>
              <a:rPr lang="en-US" sz="4500" b="1" dirty="0"/>
              <a:t>Section I</a:t>
            </a:r>
            <a:r>
              <a:rPr lang="en-US" sz="4500" dirty="0"/>
              <a:t>: Upload Signed Exit Certification or complete Digital Exit Certification</a:t>
            </a:r>
          </a:p>
        </p:txBody>
      </p:sp>
      <p:sp>
        <p:nvSpPr>
          <p:cNvPr id="5" name="Slide Number Placeholder 3">
            <a:extLst>
              <a:ext uri="{FF2B5EF4-FFF2-40B4-BE49-F238E27FC236}">
                <a16:creationId xmlns:a16="http://schemas.microsoft.com/office/drawing/2014/main" id="{241CED24-B85A-4C01-AB8D-889F804B1C72}"/>
              </a:ext>
            </a:extLst>
          </p:cNvPr>
          <p:cNvSpPr>
            <a:spLocks noGrp="1"/>
          </p:cNvSpPr>
          <p:nvPr>
            <p:ph type="sldNum" sz="quarter" idx="12"/>
          </p:nvPr>
        </p:nvSpPr>
        <p:spPr>
          <a:xfrm>
            <a:off x="8376559" y="6172200"/>
            <a:ext cx="767441" cy="685800"/>
          </a:xfrm>
        </p:spPr>
        <p:txBody>
          <a:bodyPr anchor="ctr">
            <a:noAutofit/>
          </a:bodyPr>
          <a:lstStyle/>
          <a:p>
            <a:fld id="{11F66CED-2B61-4DFE-9587-19755F43A1BB}" type="slidenum">
              <a:rPr lang="en-US" smtClean="0"/>
              <a:pPr/>
              <a:t>12</a:t>
            </a:fld>
            <a:endParaRPr lang="en-US" dirty="0"/>
          </a:p>
        </p:txBody>
      </p:sp>
    </p:spTree>
    <p:extLst>
      <p:ext uri="{BB962C8B-B14F-4D97-AF65-F5344CB8AC3E}">
        <p14:creationId xmlns:p14="http://schemas.microsoft.com/office/powerpoint/2010/main" val="2540014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Create New Scholar Records</a:t>
            </a:r>
          </a:p>
        </p:txBody>
      </p:sp>
      <p:sp>
        <p:nvSpPr>
          <p:cNvPr id="3" name="Content Placeholder 2"/>
          <p:cNvSpPr>
            <a:spLocks noGrp="1"/>
          </p:cNvSpPr>
          <p:nvPr>
            <p:ph sz="quarter" idx="1"/>
          </p:nvPr>
        </p:nvSpPr>
        <p:spPr/>
        <p:txBody>
          <a:bodyPr/>
          <a:lstStyle/>
          <a:p>
            <a:r>
              <a:rPr lang="en-US" dirty="0"/>
              <a:t>For scholars who received RSA funding during FY 2022 and are not currently listed in PIMS, create a new Scholar Record</a:t>
            </a:r>
          </a:p>
          <a:p>
            <a:r>
              <a:rPr lang="en-US" dirty="0"/>
              <a:t>Be sure to type in the scholar’s SSN to ensure there isn’t an existing record for the scholar in PIMS</a:t>
            </a:r>
          </a:p>
          <a:p>
            <a:endParaRPr lang="en-US"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13</a:t>
            </a:fld>
            <a:endParaRPr lang="en-US" dirty="0"/>
          </a:p>
        </p:txBody>
      </p:sp>
      <p:pic>
        <p:nvPicPr>
          <p:cNvPr id="9" name="Picture 8" descr="Graphical user interface, text, application, email&#10;&#10;Description automatically generated">
            <a:extLst>
              <a:ext uri="{FF2B5EF4-FFF2-40B4-BE49-F238E27FC236}">
                <a16:creationId xmlns:a16="http://schemas.microsoft.com/office/drawing/2014/main" id="{EB37D793-8EE2-F806-0CBA-C98946A8B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4314603"/>
            <a:ext cx="6477000" cy="1822086"/>
          </a:xfrm>
          <a:prstGeom prst="rect">
            <a:avLst/>
          </a:prstGeom>
        </p:spPr>
      </p:pic>
      <p:sp>
        <p:nvSpPr>
          <p:cNvPr id="14" name="Oval 13">
            <a:extLst>
              <a:ext uri="{FF2B5EF4-FFF2-40B4-BE49-F238E27FC236}">
                <a16:creationId xmlns:a16="http://schemas.microsoft.com/office/drawing/2014/main" id="{D5C59626-4488-C53D-06CD-6B573EE1B871}"/>
              </a:ext>
            </a:extLst>
          </p:cNvPr>
          <p:cNvSpPr/>
          <p:nvPr/>
        </p:nvSpPr>
        <p:spPr>
          <a:xfrm>
            <a:off x="4419600" y="5257800"/>
            <a:ext cx="3276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847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Contact Scholars to Log In to PIMS</a:t>
            </a:r>
          </a:p>
        </p:txBody>
      </p:sp>
      <p:sp>
        <p:nvSpPr>
          <p:cNvPr id="3" name="Content Placeholder 2"/>
          <p:cNvSpPr>
            <a:spLocks noGrp="1"/>
          </p:cNvSpPr>
          <p:nvPr>
            <p:ph sz="quarter" idx="1"/>
          </p:nvPr>
        </p:nvSpPr>
        <p:spPr/>
        <p:txBody>
          <a:bodyPr vert="horz" anchor="t">
            <a:normAutofit fontScale="92500"/>
          </a:bodyPr>
          <a:lstStyle/>
          <a:p>
            <a:r>
              <a:rPr lang="en-US" dirty="0"/>
              <a:t>Remind scholars to log in to PIMS (scholars in “Awaiting Login” status)</a:t>
            </a:r>
          </a:p>
          <a:p>
            <a:r>
              <a:rPr lang="en-US" dirty="0"/>
              <a:t>Why is this step important?</a:t>
            </a:r>
          </a:p>
          <a:p>
            <a:pPr lvl="1"/>
            <a:r>
              <a:rPr lang="en-US" dirty="0"/>
              <a:t>Ensures PIMS has correct email address(es) for scholars</a:t>
            </a:r>
          </a:p>
          <a:p>
            <a:pPr lvl="1"/>
            <a:r>
              <a:rPr lang="en-US" dirty="0"/>
              <a:t>Verifies scholars are receiving communication from PIMS (reminders, employment verification notifications, etc.)</a:t>
            </a:r>
          </a:p>
          <a:p>
            <a:pPr lvl="1"/>
            <a:r>
              <a:rPr lang="en-US" dirty="0"/>
              <a:t>Provides an opportunity for scholars to get acquainted with PIMS</a:t>
            </a:r>
          </a:p>
          <a:p>
            <a:pPr lvl="1"/>
            <a:r>
              <a:rPr lang="en-US" dirty="0"/>
              <a:t>Gives scholars access for reporting on their requirement of fulfilling their service obligation</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14</a:t>
            </a:fld>
            <a:endParaRPr lang="en-US" dirty="0"/>
          </a:p>
        </p:txBody>
      </p:sp>
    </p:spTree>
    <p:extLst>
      <p:ext uri="{BB962C8B-B14F-4D97-AF65-F5344CB8AC3E}">
        <p14:creationId xmlns:p14="http://schemas.microsoft.com/office/powerpoint/2010/main" val="882592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All Scholar Records</a:t>
            </a:r>
          </a:p>
        </p:txBody>
      </p:sp>
      <p:pic>
        <p:nvPicPr>
          <p:cNvPr id="5" name="Content Placeholder 4" descr="Screenshot showing what it looks like when you view all scholar records."/>
          <p:cNvPicPr>
            <a:picLocks noGrp="1" noChangeAspect="1"/>
          </p:cNvPicPr>
          <p:nvPr>
            <p:ph sz="quarter" idx="1"/>
          </p:nvPr>
        </p:nvPicPr>
        <p:blipFill>
          <a:blip r:embed="rId3"/>
          <a:stretch>
            <a:fillRect/>
          </a:stretch>
        </p:blipFill>
        <p:spPr>
          <a:xfrm>
            <a:off x="731520" y="1600200"/>
            <a:ext cx="7299960" cy="4495800"/>
          </a:xfrm>
          <a:prstGeom prst="rect">
            <a:avLst/>
          </a:prstGeom>
        </p:spPr>
      </p:pic>
      <p:sp>
        <p:nvSpPr>
          <p:cNvPr id="6" name="Oval 5">
            <a:extLst>
              <a:ext uri="{C183D7F6-B498-43B3-948B-1728B52AA6E4}">
                <adec:decorative xmlns:adec="http://schemas.microsoft.com/office/drawing/2017/decorative" val="1"/>
              </a:ext>
            </a:extLst>
          </p:cNvPr>
          <p:cNvSpPr/>
          <p:nvPr/>
        </p:nvSpPr>
        <p:spPr>
          <a:xfrm>
            <a:off x="4495800" y="5257800"/>
            <a:ext cx="762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15</a:t>
            </a:fld>
            <a:endParaRPr lang="en-US" dirty="0"/>
          </a:p>
        </p:txBody>
      </p:sp>
    </p:spTree>
    <p:extLst>
      <p:ext uri="{BB962C8B-B14F-4D97-AF65-F5344CB8AC3E}">
        <p14:creationId xmlns:p14="http://schemas.microsoft.com/office/powerpoint/2010/main" val="602153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Strategies for Reaching Scholars</a:t>
            </a:r>
          </a:p>
        </p:txBody>
      </p:sp>
      <p:sp>
        <p:nvSpPr>
          <p:cNvPr id="3" name="Content Placeholder 2"/>
          <p:cNvSpPr>
            <a:spLocks noGrp="1"/>
          </p:cNvSpPr>
          <p:nvPr>
            <p:ph sz="quarter" idx="1"/>
          </p:nvPr>
        </p:nvSpPr>
        <p:spPr/>
        <p:txBody>
          <a:bodyPr vert="horz" anchor="t">
            <a:normAutofit fontScale="92500" lnSpcReduction="10000"/>
          </a:bodyPr>
          <a:lstStyle/>
          <a:p>
            <a:r>
              <a:rPr lang="en-US" dirty="0"/>
              <a:t>Notify scholars as soon as they are enrolled about their requirements to log in to PIMS and remind scholars while enrolled and at exit/graduation</a:t>
            </a:r>
          </a:p>
          <a:p>
            <a:r>
              <a:rPr lang="en-US" dirty="0"/>
              <a:t>Always obtain and enter a non-university email address for use in PIMS</a:t>
            </a:r>
          </a:p>
          <a:p>
            <a:r>
              <a:rPr lang="en-US" dirty="0"/>
              <a:t>If you have lost contact with scholars:</a:t>
            </a:r>
          </a:p>
          <a:p>
            <a:pPr lvl="1"/>
            <a:r>
              <a:rPr lang="en-US" dirty="0"/>
              <a:t>Reach out to scholars on social media</a:t>
            </a:r>
          </a:p>
          <a:p>
            <a:pPr lvl="1"/>
            <a:r>
              <a:rPr lang="en-US" dirty="0"/>
              <a:t>Check with the university, other scholars, emergency point of contact, or university personnel who know the scholar for updated contact information</a:t>
            </a:r>
          </a:p>
          <a:p>
            <a:pPr lvl="1"/>
            <a:r>
              <a:rPr lang="en-US" dirty="0"/>
              <a:t>Try other modes of contact like mailing or texting</a:t>
            </a:r>
          </a:p>
          <a:p>
            <a:endParaRPr lang="en-US"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16</a:t>
            </a:fld>
            <a:endParaRPr lang="en-US" dirty="0"/>
          </a:p>
        </p:txBody>
      </p:sp>
    </p:spTree>
    <p:extLst>
      <p:ext uri="{BB962C8B-B14F-4D97-AF65-F5344CB8AC3E}">
        <p14:creationId xmlns:p14="http://schemas.microsoft.com/office/powerpoint/2010/main" val="1227659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How Scholars Receive Credit</a:t>
            </a:r>
          </a:p>
        </p:txBody>
      </p:sp>
      <p:sp>
        <p:nvSpPr>
          <p:cNvPr id="11" name="Rectangle: Rounded Corners 10">
            <a:extLst>
              <a:ext uri="{FF2B5EF4-FFF2-40B4-BE49-F238E27FC236}">
                <a16:creationId xmlns:a16="http://schemas.microsoft.com/office/drawing/2014/main" id="{29FCDF72-4FBE-42CF-ABDC-A5C57F1DCC92}"/>
              </a:ext>
              <a:ext uri="{C183D7F6-B498-43B3-948B-1728B52AA6E4}">
                <adec:decorative xmlns:adec="http://schemas.microsoft.com/office/drawing/2017/decorative" val="1"/>
              </a:ext>
            </a:extLst>
          </p:cNvPr>
          <p:cNvSpPr/>
          <p:nvPr/>
        </p:nvSpPr>
        <p:spPr>
          <a:xfrm>
            <a:off x="381000" y="2228385"/>
            <a:ext cx="2667000" cy="3657600"/>
          </a:xfrm>
          <a:prstGeom prst="roundRect">
            <a:avLst>
              <a:gd name="adj" fmla="val 0"/>
            </a:avLst>
          </a:prstGeom>
          <a:solidFill>
            <a:srgbClr val="BE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5283F076-5DAE-4508-9AA0-80C75260F748}"/>
              </a:ext>
              <a:ext uri="{C183D7F6-B498-43B3-948B-1728B52AA6E4}">
                <adec:decorative xmlns:adec="http://schemas.microsoft.com/office/drawing/2017/decorative" val="1"/>
              </a:ext>
            </a:extLst>
          </p:cNvPr>
          <p:cNvSpPr/>
          <p:nvPr/>
        </p:nvSpPr>
        <p:spPr>
          <a:xfrm>
            <a:off x="381000" y="3581399"/>
            <a:ext cx="2667000" cy="2304583"/>
          </a:xfrm>
          <a:prstGeom prst="roundRect">
            <a:avLst>
              <a:gd name="adj" fmla="val 0"/>
            </a:avLst>
          </a:prstGeom>
          <a:solidFill>
            <a:srgbClr val="1A8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Verification icon featuring an open laptop and a maghnifying glass, inspecting the information on the screen">
            <a:extLst>
              <a:ext uri="{FF2B5EF4-FFF2-40B4-BE49-F238E27FC236}">
                <a16:creationId xmlns:a16="http://schemas.microsoft.com/office/drawing/2014/main" id="{CA78CB32-D2B9-7A4F-8294-36EA7CB06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976" y="1803417"/>
            <a:ext cx="1524000" cy="1524000"/>
          </a:xfrm>
          <a:prstGeom prst="rect">
            <a:avLst/>
          </a:prstGeom>
        </p:spPr>
      </p:pic>
      <p:sp>
        <p:nvSpPr>
          <p:cNvPr id="8" name="Rectangle 7">
            <a:extLst>
              <a:ext uri="{FF2B5EF4-FFF2-40B4-BE49-F238E27FC236}">
                <a16:creationId xmlns:a16="http://schemas.microsoft.com/office/drawing/2014/main" id="{EA7CA158-0FF8-425F-B8B9-06E092596AE4}"/>
              </a:ext>
            </a:extLst>
          </p:cNvPr>
          <p:cNvSpPr/>
          <p:nvPr/>
        </p:nvSpPr>
        <p:spPr>
          <a:xfrm>
            <a:off x="533400" y="3776008"/>
            <a:ext cx="2362200" cy="1323439"/>
          </a:xfrm>
          <a:prstGeom prst="rect">
            <a:avLst/>
          </a:prstGeom>
        </p:spPr>
        <p:txBody>
          <a:bodyPr wrap="square">
            <a:spAutoFit/>
          </a:bodyPr>
          <a:lstStyle/>
          <a:p>
            <a:pPr algn="ctr">
              <a:spcBef>
                <a:spcPts val="0"/>
              </a:spcBef>
            </a:pPr>
            <a:r>
              <a:rPr lang="en-US" sz="2000" dirty="0">
                <a:solidFill>
                  <a:schemeClr val="bg1"/>
                </a:solidFill>
                <a:latin typeface="+mj-lt"/>
              </a:rPr>
              <a:t>Scholars review their contact and training information in the system</a:t>
            </a:r>
          </a:p>
        </p:txBody>
      </p:sp>
      <p:sp>
        <p:nvSpPr>
          <p:cNvPr id="12" name="Rectangle: Rounded Corners 11">
            <a:extLst>
              <a:ext uri="{FF2B5EF4-FFF2-40B4-BE49-F238E27FC236}">
                <a16:creationId xmlns:a16="http://schemas.microsoft.com/office/drawing/2014/main" id="{6D7A54A8-DEA2-4FDE-8AC3-318EBAD603FC}"/>
              </a:ext>
              <a:ext uri="{C183D7F6-B498-43B3-948B-1728B52AA6E4}">
                <adec:decorative xmlns:adec="http://schemas.microsoft.com/office/drawing/2017/decorative" val="1"/>
              </a:ext>
            </a:extLst>
          </p:cNvPr>
          <p:cNvSpPr/>
          <p:nvPr/>
        </p:nvSpPr>
        <p:spPr>
          <a:xfrm>
            <a:off x="3245004" y="2228385"/>
            <a:ext cx="2667000" cy="3657600"/>
          </a:xfrm>
          <a:prstGeom prst="roundRect">
            <a:avLst>
              <a:gd name="adj" fmla="val 0"/>
            </a:avLst>
          </a:prstGeom>
          <a:solidFill>
            <a:srgbClr val="BE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249A2689-6900-4ACC-9922-7153E34D7E1C}"/>
              </a:ext>
              <a:ext uri="{C183D7F6-B498-43B3-948B-1728B52AA6E4}">
                <adec:decorative xmlns:adec="http://schemas.microsoft.com/office/drawing/2017/decorative" val="1"/>
              </a:ext>
            </a:extLst>
          </p:cNvPr>
          <p:cNvSpPr/>
          <p:nvPr/>
        </p:nvSpPr>
        <p:spPr>
          <a:xfrm>
            <a:off x="3245004" y="3581400"/>
            <a:ext cx="2667000" cy="2304582"/>
          </a:xfrm>
          <a:prstGeom prst="roundRect">
            <a:avLst>
              <a:gd name="adj" fmla="val 0"/>
            </a:avLst>
          </a:prstGeom>
          <a:solidFill>
            <a:srgbClr val="1A8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Icon representing electronic submittal, featuring a computer and the cloud, with arrows moving between them.">
            <a:extLst>
              <a:ext uri="{FF2B5EF4-FFF2-40B4-BE49-F238E27FC236}">
                <a16:creationId xmlns:a16="http://schemas.microsoft.com/office/drawing/2014/main" id="{71D77C96-846E-7843-A96D-2CADB0FA8C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6504" y="1803417"/>
            <a:ext cx="1524000" cy="1524000"/>
          </a:xfrm>
          <a:prstGeom prst="rect">
            <a:avLst/>
          </a:prstGeom>
        </p:spPr>
      </p:pic>
      <p:sp>
        <p:nvSpPr>
          <p:cNvPr id="9" name="Rectangle 8">
            <a:extLst>
              <a:ext uri="{FF2B5EF4-FFF2-40B4-BE49-F238E27FC236}">
                <a16:creationId xmlns:a16="http://schemas.microsoft.com/office/drawing/2014/main" id="{A7AFE6F8-5491-4CF5-8E46-ADC126BC1906}"/>
              </a:ext>
            </a:extLst>
          </p:cNvPr>
          <p:cNvSpPr/>
          <p:nvPr/>
        </p:nvSpPr>
        <p:spPr>
          <a:xfrm>
            <a:off x="3505200" y="3776008"/>
            <a:ext cx="2140104" cy="1015663"/>
          </a:xfrm>
          <a:prstGeom prst="rect">
            <a:avLst/>
          </a:prstGeom>
        </p:spPr>
        <p:txBody>
          <a:bodyPr wrap="square">
            <a:spAutoFit/>
          </a:bodyPr>
          <a:lstStyle/>
          <a:p>
            <a:pPr algn="ctr">
              <a:spcBef>
                <a:spcPts val="0"/>
              </a:spcBef>
            </a:pPr>
            <a:r>
              <a:rPr lang="en-US" sz="2000" dirty="0">
                <a:solidFill>
                  <a:schemeClr val="bg1"/>
                </a:solidFill>
                <a:latin typeface="+mj-lt"/>
              </a:rPr>
              <a:t>Scholars submit employment data electronically</a:t>
            </a:r>
          </a:p>
        </p:txBody>
      </p:sp>
      <p:sp>
        <p:nvSpPr>
          <p:cNvPr id="13" name="Rectangle: Rounded Corners 12">
            <a:extLst>
              <a:ext uri="{FF2B5EF4-FFF2-40B4-BE49-F238E27FC236}">
                <a16:creationId xmlns:a16="http://schemas.microsoft.com/office/drawing/2014/main" id="{F52951F3-BBB3-4D2F-9913-CD49A2329C5E}"/>
              </a:ext>
              <a:ext uri="{C183D7F6-B498-43B3-948B-1728B52AA6E4}">
                <adec:decorative xmlns:adec="http://schemas.microsoft.com/office/drawing/2017/decorative" val="1"/>
              </a:ext>
            </a:extLst>
          </p:cNvPr>
          <p:cNvSpPr/>
          <p:nvPr/>
        </p:nvSpPr>
        <p:spPr>
          <a:xfrm>
            <a:off x="6096000" y="2228385"/>
            <a:ext cx="2667000" cy="3657600"/>
          </a:xfrm>
          <a:prstGeom prst="roundRect">
            <a:avLst>
              <a:gd name="adj" fmla="val 0"/>
            </a:avLst>
          </a:prstGeom>
          <a:solidFill>
            <a:srgbClr val="BE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C90B6167-3C36-4494-AE8A-89A201F26644}"/>
              </a:ext>
              <a:ext uri="{C183D7F6-B498-43B3-948B-1728B52AA6E4}">
                <adec:decorative xmlns:adec="http://schemas.microsoft.com/office/drawing/2017/decorative" val="1"/>
              </a:ext>
            </a:extLst>
          </p:cNvPr>
          <p:cNvSpPr/>
          <p:nvPr/>
        </p:nvSpPr>
        <p:spPr>
          <a:xfrm>
            <a:off x="6096000" y="3581399"/>
            <a:ext cx="2667000" cy="2314575"/>
          </a:xfrm>
          <a:prstGeom prst="roundRect">
            <a:avLst>
              <a:gd name="adj" fmla="val 0"/>
            </a:avLst>
          </a:prstGeom>
          <a:solidFill>
            <a:srgbClr val="1A8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Verification icon featuring an avatar and an information page, with a check mark.">
            <a:extLst>
              <a:ext uri="{FF2B5EF4-FFF2-40B4-BE49-F238E27FC236}">
                <a16:creationId xmlns:a16="http://schemas.microsoft.com/office/drawing/2014/main" id="{03CE1618-FF16-D549-A806-1A41BB2499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9024" y="1803417"/>
            <a:ext cx="1524000" cy="1524000"/>
          </a:xfrm>
          <a:prstGeom prst="rect">
            <a:avLst/>
          </a:prstGeom>
        </p:spPr>
      </p:pic>
      <p:sp>
        <p:nvSpPr>
          <p:cNvPr id="10" name="Rectangle 9">
            <a:extLst>
              <a:ext uri="{FF2B5EF4-FFF2-40B4-BE49-F238E27FC236}">
                <a16:creationId xmlns:a16="http://schemas.microsoft.com/office/drawing/2014/main" id="{1C7B4B06-4C63-4B35-892C-CCBF65C70327}"/>
              </a:ext>
            </a:extLst>
          </p:cNvPr>
          <p:cNvSpPr/>
          <p:nvPr/>
        </p:nvSpPr>
        <p:spPr>
          <a:xfrm>
            <a:off x="6367347" y="3776008"/>
            <a:ext cx="2133600" cy="1938992"/>
          </a:xfrm>
          <a:prstGeom prst="rect">
            <a:avLst/>
          </a:prstGeom>
        </p:spPr>
        <p:txBody>
          <a:bodyPr wrap="square">
            <a:spAutoFit/>
          </a:bodyPr>
          <a:lstStyle/>
          <a:p>
            <a:pPr algn="ctr">
              <a:spcBef>
                <a:spcPts val="0"/>
              </a:spcBef>
            </a:pPr>
            <a:r>
              <a:rPr lang="en-US" sz="2000" dirty="0">
                <a:solidFill>
                  <a:schemeClr val="bg1"/>
                </a:solidFill>
                <a:latin typeface="+mj-lt"/>
              </a:rPr>
              <a:t>Grantees &amp; employers approve &amp; verify employment information electronically</a:t>
            </a:r>
          </a:p>
        </p:txBody>
      </p:sp>
      <p:cxnSp>
        <p:nvCxnSpPr>
          <p:cNvPr id="15" name="Straight Connector 14">
            <a:extLst>
              <a:ext uri="{FF2B5EF4-FFF2-40B4-BE49-F238E27FC236}">
                <a16:creationId xmlns:a16="http://schemas.microsoft.com/office/drawing/2014/main" id="{6273A8BF-8F0F-47EF-B06E-842A782EB6BF}"/>
              </a:ext>
              <a:ext uri="{C183D7F6-B498-43B3-948B-1728B52AA6E4}">
                <adec:decorative xmlns:adec="http://schemas.microsoft.com/office/drawing/2017/decorative" val="1"/>
              </a:ext>
            </a:extLst>
          </p:cNvPr>
          <p:cNvCxnSpPr/>
          <p:nvPr/>
        </p:nvCxnSpPr>
        <p:spPr>
          <a:xfrm>
            <a:off x="157841" y="3581399"/>
            <a:ext cx="860515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Slide Number Placeholder 3">
            <a:extLst>
              <a:ext uri="{FF2B5EF4-FFF2-40B4-BE49-F238E27FC236}">
                <a16:creationId xmlns:a16="http://schemas.microsoft.com/office/drawing/2014/main" id="{693B0BBD-FF2C-4F56-936F-CCE5E4BB473A}"/>
              </a:ext>
            </a:extLst>
          </p:cNvPr>
          <p:cNvSpPr>
            <a:spLocks noGrp="1"/>
          </p:cNvSpPr>
          <p:nvPr>
            <p:ph type="sldNum" sz="quarter" idx="12"/>
          </p:nvPr>
        </p:nvSpPr>
        <p:spPr>
          <a:xfrm>
            <a:off x="8376559" y="6172200"/>
            <a:ext cx="767441" cy="685800"/>
          </a:xfrm>
        </p:spPr>
        <p:txBody>
          <a:bodyPr anchor="ctr">
            <a:noAutofit/>
          </a:bodyPr>
          <a:lstStyle/>
          <a:p>
            <a:fld id="{11F66CED-2B61-4DFE-9587-19755F43A1BB}" type="slidenum">
              <a:rPr lang="en-US" smtClean="0"/>
              <a:pPr/>
              <a:t>17</a:t>
            </a:fld>
            <a:endParaRPr lang="en-US" dirty="0"/>
          </a:p>
        </p:txBody>
      </p:sp>
    </p:spTree>
    <p:extLst>
      <p:ext uri="{BB962C8B-B14F-4D97-AF65-F5344CB8AC3E}">
        <p14:creationId xmlns:p14="http://schemas.microsoft.com/office/powerpoint/2010/main" val="207696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Expectations for Scholars in PIMS</a:t>
            </a:r>
          </a:p>
        </p:txBody>
      </p:sp>
      <p:sp>
        <p:nvSpPr>
          <p:cNvPr id="3" name="Content Placeholder 2"/>
          <p:cNvSpPr>
            <a:spLocks noGrp="1"/>
          </p:cNvSpPr>
          <p:nvPr>
            <p:ph sz="quarter" idx="1"/>
          </p:nvPr>
        </p:nvSpPr>
        <p:spPr/>
        <p:txBody>
          <a:bodyPr>
            <a:normAutofit fontScale="92500"/>
          </a:bodyPr>
          <a:lstStyle/>
          <a:p>
            <a:r>
              <a:rPr lang="en-US" dirty="0"/>
              <a:t>Enrolled scholars must:</a:t>
            </a:r>
          </a:p>
          <a:p>
            <a:pPr lvl="1"/>
            <a:r>
              <a:rPr lang="en-US" dirty="0"/>
              <a:t>Update contact information (Sections A-C)</a:t>
            </a:r>
          </a:p>
          <a:p>
            <a:pPr lvl="1"/>
            <a:r>
              <a:rPr lang="en-US" dirty="0"/>
              <a:t>Complete the digital Payback Agreement</a:t>
            </a:r>
          </a:p>
          <a:p>
            <a:pPr lvl="1"/>
            <a:r>
              <a:rPr lang="en-US" dirty="0"/>
              <a:t>Verify academic and service obligation data are correct (Sections D-E)</a:t>
            </a:r>
          </a:p>
          <a:p>
            <a:pPr lvl="1"/>
            <a:endParaRPr lang="en-US" dirty="0"/>
          </a:p>
          <a:p>
            <a:r>
              <a:rPr lang="en-US" dirty="0"/>
              <a:t>Graduated/Exited scholars should also:</a:t>
            </a:r>
          </a:p>
          <a:p>
            <a:pPr lvl="1"/>
            <a:r>
              <a:rPr lang="en-US" dirty="0"/>
              <a:t>Complete the digital Exit Certification</a:t>
            </a:r>
          </a:p>
          <a:p>
            <a:pPr lvl="1"/>
            <a:r>
              <a:rPr lang="en-US" dirty="0"/>
              <a:t>Report employment data (Section F)</a:t>
            </a:r>
          </a:p>
          <a:p>
            <a:pPr lvl="1"/>
            <a:r>
              <a:rPr lang="en-US" dirty="0"/>
              <a:t>Request a deferral or waiver, if applicable (Section G)</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18</a:t>
            </a:fld>
            <a:endParaRPr lang="en-US" dirty="0"/>
          </a:p>
        </p:txBody>
      </p:sp>
    </p:spTree>
    <p:extLst>
      <p:ext uri="{BB962C8B-B14F-4D97-AF65-F5344CB8AC3E}">
        <p14:creationId xmlns:p14="http://schemas.microsoft.com/office/powerpoint/2010/main" val="706252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Scholars’ View in PIMS</a:t>
            </a:r>
          </a:p>
        </p:txBody>
      </p:sp>
      <p:sp>
        <p:nvSpPr>
          <p:cNvPr id="4" name="Slide Number Placeholder 3"/>
          <p:cNvSpPr>
            <a:spLocks noGrp="1"/>
          </p:cNvSpPr>
          <p:nvPr>
            <p:ph type="sldNum" sz="quarter" idx="12"/>
          </p:nvPr>
        </p:nvSpPr>
        <p:spPr/>
        <p:txBody>
          <a:bodyPr/>
          <a:lstStyle/>
          <a:p>
            <a:fld id="{78FEA6AD-5963-42A3-B799-50DDE2FA9A33}" type="slidenum">
              <a:rPr lang="en-US" smtClean="0"/>
              <a:pPr/>
              <a:t>19</a:t>
            </a:fld>
            <a:endParaRPr lang="en-US" dirty="0"/>
          </a:p>
        </p:txBody>
      </p:sp>
      <p:pic>
        <p:nvPicPr>
          <p:cNvPr id="10" name="Picture 9" descr="Graphical user interface, application&#10;&#10;Description automatically generated">
            <a:extLst>
              <a:ext uri="{FF2B5EF4-FFF2-40B4-BE49-F238E27FC236}">
                <a16:creationId xmlns:a16="http://schemas.microsoft.com/office/drawing/2014/main" id="{09F5837D-78E5-1730-FD06-ACDC5C1A4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09" y="1981200"/>
            <a:ext cx="8172450" cy="2514600"/>
          </a:xfrm>
          <a:prstGeom prst="rect">
            <a:avLst/>
          </a:prstGeom>
        </p:spPr>
      </p:pic>
    </p:spTree>
    <p:extLst>
      <p:ext uri="{BB962C8B-B14F-4D97-AF65-F5344CB8AC3E}">
        <p14:creationId xmlns:p14="http://schemas.microsoft.com/office/powerpoint/2010/main" val="371790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Agenda </a:t>
            </a:r>
          </a:p>
        </p:txBody>
      </p:sp>
      <p:sp>
        <p:nvSpPr>
          <p:cNvPr id="3" name="Content Placeholder 2"/>
          <p:cNvSpPr>
            <a:spLocks noGrp="1"/>
          </p:cNvSpPr>
          <p:nvPr>
            <p:ph sz="quarter" idx="1"/>
          </p:nvPr>
        </p:nvSpPr>
        <p:spPr/>
        <p:txBody>
          <a:bodyPr>
            <a:normAutofit/>
          </a:bodyPr>
          <a:lstStyle/>
          <a:p>
            <a:r>
              <a:rPr lang="en-US" sz="3200" dirty="0"/>
              <a:t>Ensuring High-Quality Data </a:t>
            </a:r>
          </a:p>
          <a:p>
            <a:r>
              <a:rPr lang="en-US" sz="3200" dirty="0"/>
              <a:t>FY 2023 Data Collection Period</a:t>
            </a:r>
          </a:p>
          <a:p>
            <a:r>
              <a:rPr lang="en-US" sz="3200" dirty="0"/>
              <a:t>Important Reminders</a:t>
            </a:r>
          </a:p>
          <a:p>
            <a:r>
              <a:rPr lang="en-US" sz="3200" dirty="0"/>
              <a:t>Resources</a:t>
            </a:r>
          </a:p>
          <a:p>
            <a:r>
              <a:rPr lang="en-US" sz="3200" dirty="0"/>
              <a:t>Questions</a:t>
            </a:r>
          </a:p>
          <a:p>
            <a:pPr marL="0" indent="0">
              <a:buNone/>
            </a:pPr>
            <a:endParaRPr lang="en-US" sz="3200" dirty="0"/>
          </a:p>
        </p:txBody>
      </p:sp>
      <p:sp>
        <p:nvSpPr>
          <p:cNvPr id="4" name="Slide Number Placeholder 3"/>
          <p:cNvSpPr>
            <a:spLocks noGrp="1"/>
          </p:cNvSpPr>
          <p:nvPr>
            <p:ph type="sldNum" sz="quarter" idx="12"/>
          </p:nvPr>
        </p:nvSpPr>
        <p:spPr>
          <a:xfrm>
            <a:off x="8376559" y="6172200"/>
            <a:ext cx="767441" cy="685800"/>
          </a:xfrm>
        </p:spPr>
        <p:txBody>
          <a:bodyPr anchor="ctr">
            <a:noAutofit/>
          </a:bodyPr>
          <a:lstStyle/>
          <a:p>
            <a:fld id="{11F66CED-2B61-4DFE-9587-19755F43A1B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Scholars’ View in PIMS (cont’d)</a:t>
            </a:r>
          </a:p>
        </p:txBody>
      </p:sp>
      <p:pic>
        <p:nvPicPr>
          <p:cNvPr id="5" name="Picture 4" descr="Screenshot showing what scholars will see in the PIMS software"/>
          <p:cNvPicPr>
            <a:picLocks noChangeAspect="1"/>
          </p:cNvPicPr>
          <p:nvPr/>
        </p:nvPicPr>
        <p:blipFill>
          <a:blip r:embed="rId3"/>
          <a:stretch>
            <a:fillRect/>
          </a:stretch>
        </p:blipFill>
        <p:spPr>
          <a:xfrm>
            <a:off x="533400" y="2209800"/>
            <a:ext cx="8132884" cy="28194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78FEA6AD-5963-42A3-B799-50DDE2FA9A33}" type="slidenum">
              <a:rPr lang="en-US" smtClean="0"/>
              <a:pPr/>
              <a:t>20</a:t>
            </a:fld>
            <a:endParaRPr lang="en-US" dirty="0"/>
          </a:p>
        </p:txBody>
      </p:sp>
    </p:spTree>
    <p:extLst>
      <p:ext uri="{BB962C8B-B14F-4D97-AF65-F5344CB8AC3E}">
        <p14:creationId xmlns:p14="http://schemas.microsoft.com/office/powerpoint/2010/main" val="3224793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Scholars’ View in PIMS (cont’d)</a:t>
            </a:r>
          </a:p>
        </p:txBody>
      </p:sp>
      <p:pic>
        <p:nvPicPr>
          <p:cNvPr id="6" name="Picture 5" descr="Additional view of what scholars see in the PIMS software"/>
          <p:cNvPicPr>
            <a:picLocks noChangeAspect="1"/>
          </p:cNvPicPr>
          <p:nvPr/>
        </p:nvPicPr>
        <p:blipFill>
          <a:blip r:embed="rId3"/>
          <a:stretch>
            <a:fillRect/>
          </a:stretch>
        </p:blipFill>
        <p:spPr>
          <a:xfrm>
            <a:off x="838200" y="1600200"/>
            <a:ext cx="7391400" cy="4456579"/>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78FEA6AD-5963-42A3-B799-50DDE2FA9A33}" type="slidenum">
              <a:rPr lang="en-US" smtClean="0"/>
              <a:pPr/>
              <a:t>21</a:t>
            </a:fld>
            <a:endParaRPr lang="en-US" dirty="0"/>
          </a:p>
        </p:txBody>
      </p:sp>
    </p:spTree>
    <p:extLst>
      <p:ext uri="{BB962C8B-B14F-4D97-AF65-F5344CB8AC3E}">
        <p14:creationId xmlns:p14="http://schemas.microsoft.com/office/powerpoint/2010/main" val="3839134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Employment Information</a:t>
            </a:r>
          </a:p>
        </p:txBody>
      </p:sp>
      <p:pic>
        <p:nvPicPr>
          <p:cNvPr id="7" name="Content Placeholder 6" descr="Employment information questionaire screenshot"/>
          <p:cNvPicPr>
            <a:picLocks noGrp="1" noChangeAspect="1"/>
          </p:cNvPicPr>
          <p:nvPr>
            <p:ph sz="quarter" idx="1"/>
          </p:nvPr>
        </p:nvPicPr>
        <p:blipFill>
          <a:blip r:embed="rId2"/>
          <a:stretch>
            <a:fillRect/>
          </a:stretch>
        </p:blipFill>
        <p:spPr>
          <a:xfrm>
            <a:off x="2133599" y="1377677"/>
            <a:ext cx="4800601" cy="4794523"/>
          </a:xfrm>
          <a:prstGeom prst="rect">
            <a:avLst/>
          </a:prstGeom>
        </p:spPr>
      </p:pic>
      <p:sp>
        <p:nvSpPr>
          <p:cNvPr id="4" name="Slide Number Placeholder 3"/>
          <p:cNvSpPr>
            <a:spLocks noGrp="1"/>
          </p:cNvSpPr>
          <p:nvPr>
            <p:ph type="sldNum" sz="quarter" idx="12"/>
          </p:nvPr>
        </p:nvSpPr>
        <p:spPr/>
        <p:txBody>
          <a:bodyPr/>
          <a:lstStyle/>
          <a:p>
            <a:fld id="{78FEA6AD-5963-42A3-B799-50DDE2FA9A33}" type="slidenum">
              <a:rPr lang="en-US" smtClean="0"/>
              <a:pPr/>
              <a:t>22</a:t>
            </a:fld>
            <a:endParaRPr lang="en-US" dirty="0"/>
          </a:p>
        </p:txBody>
      </p:sp>
    </p:spTree>
    <p:extLst>
      <p:ext uri="{BB962C8B-B14F-4D97-AF65-F5344CB8AC3E}">
        <p14:creationId xmlns:p14="http://schemas.microsoft.com/office/powerpoint/2010/main" val="184691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Employment Information (cont’d)</a:t>
            </a:r>
          </a:p>
        </p:txBody>
      </p:sp>
      <p:pic>
        <p:nvPicPr>
          <p:cNvPr id="7" name="Content Placeholder 6" descr="Employment information questionaire screenshot continued"/>
          <p:cNvPicPr>
            <a:picLocks noGrp="1" noChangeAspect="1"/>
          </p:cNvPicPr>
          <p:nvPr>
            <p:ph sz="quarter" idx="1"/>
          </p:nvPr>
        </p:nvPicPr>
        <p:blipFill>
          <a:blip r:embed="rId3"/>
          <a:stretch>
            <a:fillRect/>
          </a:stretch>
        </p:blipFill>
        <p:spPr>
          <a:xfrm>
            <a:off x="338328" y="1676400"/>
            <a:ext cx="8127842" cy="4370832"/>
          </a:xfrm>
          <a:prstGeom prst="rect">
            <a:avLst/>
          </a:prstGeom>
        </p:spPr>
      </p:pic>
      <p:sp>
        <p:nvSpPr>
          <p:cNvPr id="4" name="Slide Number Placeholder 3"/>
          <p:cNvSpPr>
            <a:spLocks noGrp="1"/>
          </p:cNvSpPr>
          <p:nvPr>
            <p:ph type="sldNum" sz="quarter" idx="12"/>
          </p:nvPr>
        </p:nvSpPr>
        <p:spPr/>
        <p:txBody>
          <a:bodyPr/>
          <a:lstStyle/>
          <a:p>
            <a:fld id="{78FEA6AD-5963-42A3-B799-50DDE2FA9A33}" type="slidenum">
              <a:rPr lang="en-US" smtClean="0"/>
              <a:pPr/>
              <a:t>23</a:t>
            </a:fld>
            <a:endParaRPr lang="en-US" dirty="0"/>
          </a:p>
        </p:txBody>
      </p:sp>
    </p:spTree>
    <p:extLst>
      <p:ext uri="{BB962C8B-B14F-4D97-AF65-F5344CB8AC3E}">
        <p14:creationId xmlns:p14="http://schemas.microsoft.com/office/powerpoint/2010/main" val="1168722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5900"/>
            <a:ext cx="8839200" cy="990600"/>
          </a:xfrm>
        </p:spPr>
        <p:txBody>
          <a:bodyPr>
            <a:noAutofit/>
          </a:bodyPr>
          <a:lstStyle/>
          <a:p>
            <a:r>
              <a:rPr lang="en-US" sz="3600" dirty="0"/>
              <a:t>Grantee Review of Scholar Employment</a:t>
            </a:r>
          </a:p>
        </p:txBody>
      </p:sp>
      <p:sp>
        <p:nvSpPr>
          <p:cNvPr id="4" name="Content Placeholder 3"/>
          <p:cNvSpPr>
            <a:spLocks noGrp="1"/>
          </p:cNvSpPr>
          <p:nvPr>
            <p:ph sz="quarter" idx="1"/>
          </p:nvPr>
        </p:nvSpPr>
        <p:spPr>
          <a:xfrm>
            <a:off x="304800" y="1600200"/>
            <a:ext cx="8382000" cy="4495800"/>
          </a:xfrm>
        </p:spPr>
        <p:txBody>
          <a:bodyPr>
            <a:normAutofit/>
          </a:bodyPr>
          <a:lstStyle/>
          <a:p>
            <a:pPr marL="2978150" indent="-2978150">
              <a:spcAft>
                <a:spcPts val="600"/>
              </a:spcAft>
              <a:buNone/>
            </a:pPr>
            <a:r>
              <a:rPr lang="en-US" sz="2800" dirty="0"/>
              <a:t>Grantees will review scholars’ employment information to determine if it is eligible for payback consistent with the program regulations</a:t>
            </a:r>
          </a:p>
          <a:p>
            <a:pPr marL="3435350" lvl="1" indent="-457200">
              <a:spcAft>
                <a:spcPts val="600"/>
              </a:spcAft>
              <a:buClr>
                <a:srgbClr val="3FAE49"/>
              </a:buClr>
              <a:buSzPct val="100000"/>
              <a:buFont typeface="Wingdings" panose="05000000000000000000" pitchFamily="2" charset="2"/>
              <a:buChar char="ü"/>
            </a:pPr>
            <a:r>
              <a:rPr lang="en-US" sz="2800" dirty="0"/>
              <a:t>Decision will trigger an email notification to scholar</a:t>
            </a:r>
          </a:p>
          <a:p>
            <a:pPr marL="3435350" lvl="1" indent="-457200">
              <a:spcAft>
                <a:spcPts val="600"/>
              </a:spcAft>
              <a:buClr>
                <a:srgbClr val="3FAE49"/>
              </a:buClr>
              <a:buSzPct val="100000"/>
              <a:buFont typeface="Wingdings" panose="05000000000000000000" pitchFamily="2" charset="2"/>
              <a:buChar char="ü"/>
            </a:pPr>
            <a:r>
              <a:rPr lang="en-US" sz="2800" dirty="0"/>
              <a:t>Approval will also trigger employment record to be sent to employer for verification</a:t>
            </a:r>
          </a:p>
          <a:p>
            <a:endParaRPr lang="en-US" sz="2800" dirty="0"/>
          </a:p>
        </p:txBody>
      </p:sp>
      <p:pic>
        <p:nvPicPr>
          <p:cNvPr id="5" name="Picture 4" descr="Clipboard with checked off items icon">
            <a:extLst>
              <a:ext uri="{FF2B5EF4-FFF2-40B4-BE49-F238E27FC236}">
                <a16:creationId xmlns:a16="http://schemas.microsoft.com/office/drawing/2014/main" id="{E2115CE4-F54F-4A59-963D-3C42DE9AF0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2271730"/>
            <a:ext cx="2667000" cy="3690164"/>
          </a:xfrm>
          <a:prstGeom prst="rect">
            <a:avLst/>
          </a:prstGeom>
        </p:spPr>
      </p:pic>
      <p:sp>
        <p:nvSpPr>
          <p:cNvPr id="3" name="Slide Number Placeholder 2"/>
          <p:cNvSpPr>
            <a:spLocks noGrp="1"/>
          </p:cNvSpPr>
          <p:nvPr>
            <p:ph type="sldNum" sz="quarter" idx="12"/>
          </p:nvPr>
        </p:nvSpPr>
        <p:spPr>
          <a:xfrm>
            <a:off x="8384720" y="6400800"/>
            <a:ext cx="604159" cy="396876"/>
          </a:xfrm>
        </p:spPr>
        <p:txBody>
          <a:bodyPr>
            <a:normAutofit/>
          </a:bodyPr>
          <a:lstStyle/>
          <a:p>
            <a:fld id="{78FEA6AD-5963-42A3-B799-50DDE2FA9A33}" type="slidenum">
              <a:rPr lang="en-US" smtClean="0"/>
              <a:pPr/>
              <a:t>24</a:t>
            </a:fld>
            <a:endParaRPr lang="en-US" dirty="0"/>
          </a:p>
        </p:txBody>
      </p:sp>
    </p:spTree>
    <p:extLst>
      <p:ext uri="{BB962C8B-B14F-4D97-AF65-F5344CB8AC3E}">
        <p14:creationId xmlns:p14="http://schemas.microsoft.com/office/powerpoint/2010/main" val="3654498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990600"/>
          </a:xfrm>
        </p:spPr>
        <p:txBody>
          <a:bodyPr>
            <a:normAutofit/>
          </a:bodyPr>
          <a:lstStyle/>
          <a:p>
            <a:r>
              <a:rPr lang="en-US" sz="3600" dirty="0"/>
              <a:t>Review Pending Employment Records</a:t>
            </a:r>
          </a:p>
        </p:txBody>
      </p:sp>
      <p:grpSp>
        <p:nvGrpSpPr>
          <p:cNvPr id="12" name="Group 11" descr="Screenshot of the scholar's employment information that is pending grantee review"/>
          <p:cNvGrpSpPr/>
          <p:nvPr/>
        </p:nvGrpSpPr>
        <p:grpSpPr>
          <a:xfrm>
            <a:off x="381000" y="1752600"/>
            <a:ext cx="8229600" cy="4038600"/>
            <a:chOff x="533400" y="1752600"/>
            <a:chExt cx="7848600" cy="4038600"/>
          </a:xfrm>
        </p:grpSpPr>
        <p:pic>
          <p:nvPicPr>
            <p:cNvPr id="5" name="Picture 4"/>
            <p:cNvPicPr>
              <a:picLocks noChangeAspect="1"/>
            </p:cNvPicPr>
            <p:nvPr/>
          </p:nvPicPr>
          <p:blipFill rotWithShape="1">
            <a:blip r:embed="rId3"/>
            <a:srcRect t="1307" b="29413"/>
            <a:stretch/>
          </p:blipFill>
          <p:spPr>
            <a:xfrm>
              <a:off x="553839" y="1752600"/>
              <a:ext cx="7807722" cy="4038600"/>
            </a:xfrm>
            <a:prstGeom prst="rect">
              <a:avLst/>
            </a:prstGeom>
          </p:spPr>
        </p:pic>
        <p:pic>
          <p:nvPicPr>
            <p:cNvPr id="6" name="Picture 5"/>
            <p:cNvPicPr>
              <a:picLocks noChangeAspect="1"/>
            </p:cNvPicPr>
            <p:nvPr/>
          </p:nvPicPr>
          <p:blipFill rotWithShape="1">
            <a:blip r:embed="rId4"/>
            <a:srcRect t="3162"/>
            <a:stretch/>
          </p:blipFill>
          <p:spPr>
            <a:xfrm>
              <a:off x="533400" y="3133725"/>
              <a:ext cx="7848600" cy="2625328"/>
            </a:xfrm>
            <a:prstGeom prst="rect">
              <a:avLst/>
            </a:prstGeom>
          </p:spPr>
        </p:pic>
        <p:sp>
          <p:nvSpPr>
            <p:cNvPr id="8" name="Rounded Rectangle 7"/>
            <p:cNvSpPr/>
            <p:nvPr/>
          </p:nvSpPr>
          <p:spPr>
            <a:xfrm>
              <a:off x="762000" y="3276600"/>
              <a:ext cx="6096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762000" y="4124325"/>
              <a:ext cx="6096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762000" y="4924425"/>
              <a:ext cx="6096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486400" y="3962400"/>
              <a:ext cx="1066800" cy="8590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fld id="{78FEA6AD-5963-42A3-B799-50DDE2FA9A33}" type="slidenum">
              <a:rPr lang="en-US" smtClean="0"/>
              <a:pPr/>
              <a:t>25</a:t>
            </a:fld>
            <a:endParaRPr lang="en-US" dirty="0"/>
          </a:p>
        </p:txBody>
      </p:sp>
    </p:spTree>
    <p:extLst>
      <p:ext uri="{BB962C8B-B14F-4D97-AF65-F5344CB8AC3E}">
        <p14:creationId xmlns:p14="http://schemas.microsoft.com/office/powerpoint/2010/main" val="984523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Review Pending Employment Records (cont’d)</a:t>
            </a:r>
          </a:p>
        </p:txBody>
      </p:sp>
      <p:pic>
        <p:nvPicPr>
          <p:cNvPr id="6" name="Picture 5" descr="Screenshot of a pending employment record"/>
          <p:cNvPicPr>
            <a:picLocks noChangeAspect="1"/>
          </p:cNvPicPr>
          <p:nvPr/>
        </p:nvPicPr>
        <p:blipFill>
          <a:blip r:embed="rId3"/>
          <a:stretch>
            <a:fillRect/>
          </a:stretch>
        </p:blipFill>
        <p:spPr>
          <a:xfrm>
            <a:off x="2057401" y="1371600"/>
            <a:ext cx="4519754" cy="4724400"/>
          </a:xfrm>
          <a:prstGeom prst="rect">
            <a:avLst/>
          </a:prstGeom>
        </p:spPr>
      </p:pic>
      <p:sp>
        <p:nvSpPr>
          <p:cNvPr id="4" name="Slide Number Placeholder 3"/>
          <p:cNvSpPr>
            <a:spLocks noGrp="1"/>
          </p:cNvSpPr>
          <p:nvPr>
            <p:ph type="sldNum" sz="quarter" idx="12"/>
          </p:nvPr>
        </p:nvSpPr>
        <p:spPr/>
        <p:txBody>
          <a:bodyPr/>
          <a:lstStyle/>
          <a:p>
            <a:fld id="{78FEA6AD-5963-42A3-B799-50DDE2FA9A33}" type="slidenum">
              <a:rPr lang="en-US" smtClean="0"/>
              <a:pPr/>
              <a:t>26</a:t>
            </a:fld>
            <a:endParaRPr lang="en-US" dirty="0"/>
          </a:p>
        </p:txBody>
      </p:sp>
    </p:spTree>
    <p:extLst>
      <p:ext uri="{BB962C8B-B14F-4D97-AF65-F5344CB8AC3E}">
        <p14:creationId xmlns:p14="http://schemas.microsoft.com/office/powerpoint/2010/main" val="690314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76DC48-0ADB-44F4-92CC-4800CDACFFC1}"/>
              </a:ext>
            </a:extLst>
          </p:cNvPr>
          <p:cNvSpPr>
            <a:spLocks noGrp="1"/>
          </p:cNvSpPr>
          <p:nvPr>
            <p:ph type="ctrTitle"/>
          </p:nvPr>
        </p:nvSpPr>
        <p:spPr>
          <a:xfrm>
            <a:off x="457200" y="0"/>
            <a:ext cx="4724400" cy="4114800"/>
          </a:xfrm>
        </p:spPr>
        <p:txBody>
          <a:bodyPr>
            <a:normAutofit/>
          </a:bodyPr>
          <a:lstStyle/>
          <a:p>
            <a:r>
              <a:rPr lang="en-US" b="1" cap="none" dirty="0">
                <a:solidFill>
                  <a:srgbClr val="1E6083"/>
                </a:solidFill>
              </a:rPr>
              <a:t>Important Reminders</a:t>
            </a:r>
          </a:p>
        </p:txBody>
      </p:sp>
    </p:spTree>
    <p:extLst>
      <p:ext uri="{BB962C8B-B14F-4D97-AF65-F5344CB8AC3E}">
        <p14:creationId xmlns:p14="http://schemas.microsoft.com/office/powerpoint/2010/main" val="4199774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Security Incidents</a:t>
            </a:r>
          </a:p>
        </p:txBody>
      </p:sp>
      <p:sp>
        <p:nvSpPr>
          <p:cNvPr id="7" name="Content Placeholder 2"/>
          <p:cNvSpPr>
            <a:spLocks noGrp="1"/>
          </p:cNvSpPr>
          <p:nvPr>
            <p:ph sz="quarter" idx="1"/>
          </p:nvPr>
        </p:nvSpPr>
        <p:spPr>
          <a:xfrm>
            <a:off x="304800" y="1600200"/>
            <a:ext cx="8153400" cy="4495800"/>
          </a:xfrm>
        </p:spPr>
        <p:txBody>
          <a:bodyPr>
            <a:normAutofit/>
          </a:bodyPr>
          <a:lstStyle/>
          <a:p>
            <a:r>
              <a:rPr lang="en-US" dirty="0"/>
              <a:t>A security incident, or data breach, is a violation or an imminent threat of a violation of security policies, acceptable use policies, or standard security practices </a:t>
            </a:r>
          </a:p>
          <a:p>
            <a:r>
              <a:rPr lang="en-US" dirty="0"/>
              <a:t>Security incidents involve the disclosure or potential disclosure of personally identifiable information (PII), which is information that can be used to distinguish or trace an individual’s identity</a:t>
            </a:r>
          </a:p>
        </p:txBody>
      </p:sp>
      <p:sp>
        <p:nvSpPr>
          <p:cNvPr id="6" name="Slide Number Placeholder 3">
            <a:extLst>
              <a:ext uri="{FF2B5EF4-FFF2-40B4-BE49-F238E27FC236}">
                <a16:creationId xmlns:a16="http://schemas.microsoft.com/office/drawing/2014/main" id="{4C7F8767-3176-4E66-854B-B2D04F5F9CAF}"/>
              </a:ext>
            </a:extLst>
          </p:cNvPr>
          <p:cNvSpPr>
            <a:spLocks noGrp="1"/>
          </p:cNvSpPr>
          <p:nvPr>
            <p:ph type="sldNum" sz="quarter" idx="12"/>
          </p:nvPr>
        </p:nvSpPr>
        <p:spPr>
          <a:xfrm>
            <a:off x="8376559" y="6172200"/>
            <a:ext cx="767441" cy="685800"/>
          </a:xfrm>
        </p:spPr>
        <p:txBody>
          <a:bodyPr anchor="ctr">
            <a:noAutofit/>
          </a:bodyPr>
          <a:lstStyle/>
          <a:p>
            <a:fld id="{11F66CED-2B61-4DFE-9587-19755F43A1BB}" type="slidenum">
              <a:rPr lang="en-US" smtClean="0"/>
              <a:pPr/>
              <a:t>28</a:t>
            </a:fld>
            <a:endParaRPr lang="en-US" dirty="0"/>
          </a:p>
        </p:txBody>
      </p:sp>
    </p:spTree>
    <p:extLst>
      <p:ext uri="{BB962C8B-B14F-4D97-AF65-F5344CB8AC3E}">
        <p14:creationId xmlns:p14="http://schemas.microsoft.com/office/powerpoint/2010/main" val="3016672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Protecting Sensitive Data</a:t>
            </a:r>
          </a:p>
        </p:txBody>
      </p:sp>
      <p:sp>
        <p:nvSpPr>
          <p:cNvPr id="7" name="Content Placeholder 2"/>
          <p:cNvSpPr>
            <a:spLocks noGrp="1"/>
          </p:cNvSpPr>
          <p:nvPr>
            <p:ph sz="quarter" idx="1"/>
          </p:nvPr>
        </p:nvSpPr>
        <p:spPr>
          <a:xfrm>
            <a:off x="304800" y="1600200"/>
            <a:ext cx="8153400" cy="4495800"/>
          </a:xfrm>
        </p:spPr>
        <p:txBody>
          <a:bodyPr/>
          <a:lstStyle/>
          <a:p>
            <a:r>
              <a:rPr lang="en-US" dirty="0"/>
              <a:t>Tips to help protect PII:</a:t>
            </a:r>
          </a:p>
          <a:p>
            <a:pPr lvl="1"/>
            <a:r>
              <a:rPr lang="en-US" dirty="0"/>
              <a:t>Redact Social Security numbers (SSNs) from all documents </a:t>
            </a:r>
          </a:p>
          <a:p>
            <a:pPr lvl="1"/>
            <a:r>
              <a:rPr lang="en-US" dirty="0"/>
              <a:t>Do not include SSNs in email correspondence to the Help Desk</a:t>
            </a:r>
          </a:p>
          <a:p>
            <a:pPr lvl="1"/>
            <a:r>
              <a:rPr lang="en-US" dirty="0"/>
              <a:t>If you need to email documents containing PII, always encrypt the document and send the password in a separate email</a:t>
            </a:r>
          </a:p>
          <a:p>
            <a:pPr lvl="1"/>
            <a:r>
              <a:rPr lang="en-US" dirty="0"/>
              <a:t>Always check to make sure the documents being uploaded match the Scholar Record</a:t>
            </a:r>
          </a:p>
          <a:p>
            <a:pPr lvl="1"/>
            <a:endParaRPr lang="en-US" dirty="0"/>
          </a:p>
          <a:p>
            <a:endParaRPr lang="en-US" dirty="0"/>
          </a:p>
        </p:txBody>
      </p:sp>
      <p:sp>
        <p:nvSpPr>
          <p:cNvPr id="6" name="Slide Number Placeholder 3">
            <a:extLst>
              <a:ext uri="{FF2B5EF4-FFF2-40B4-BE49-F238E27FC236}">
                <a16:creationId xmlns:a16="http://schemas.microsoft.com/office/drawing/2014/main" id="{4C7F8767-3176-4E66-854B-B2D04F5F9CAF}"/>
              </a:ext>
            </a:extLst>
          </p:cNvPr>
          <p:cNvSpPr>
            <a:spLocks noGrp="1"/>
          </p:cNvSpPr>
          <p:nvPr>
            <p:ph type="sldNum" sz="quarter" idx="12"/>
          </p:nvPr>
        </p:nvSpPr>
        <p:spPr>
          <a:xfrm>
            <a:off x="8376559" y="6172200"/>
            <a:ext cx="767441" cy="685800"/>
          </a:xfrm>
        </p:spPr>
        <p:txBody>
          <a:bodyPr anchor="ctr">
            <a:noAutofit/>
          </a:bodyPr>
          <a:lstStyle/>
          <a:p>
            <a:fld id="{11F66CED-2B61-4DFE-9587-19755F43A1BB}" type="slidenum">
              <a:rPr lang="en-US" smtClean="0"/>
              <a:pPr/>
              <a:t>29</a:t>
            </a:fld>
            <a:endParaRPr lang="en-US" dirty="0"/>
          </a:p>
        </p:txBody>
      </p:sp>
    </p:spTree>
    <p:extLst>
      <p:ext uri="{BB962C8B-B14F-4D97-AF65-F5344CB8AC3E}">
        <p14:creationId xmlns:p14="http://schemas.microsoft.com/office/powerpoint/2010/main" val="3014729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76DC48-0ADB-44F4-92CC-4800CDACFFC1}"/>
              </a:ext>
            </a:extLst>
          </p:cNvPr>
          <p:cNvSpPr>
            <a:spLocks noGrp="1"/>
          </p:cNvSpPr>
          <p:nvPr>
            <p:ph type="ctrTitle"/>
          </p:nvPr>
        </p:nvSpPr>
        <p:spPr>
          <a:xfrm>
            <a:off x="457200" y="0"/>
            <a:ext cx="4724400" cy="4114800"/>
          </a:xfrm>
        </p:spPr>
        <p:txBody>
          <a:bodyPr>
            <a:normAutofit/>
          </a:bodyPr>
          <a:lstStyle/>
          <a:p>
            <a:r>
              <a:rPr lang="en-US" b="1" cap="none" dirty="0">
                <a:solidFill>
                  <a:srgbClr val="1E6083"/>
                </a:solidFill>
              </a:rPr>
              <a:t>Ensuring High-Quality Data</a:t>
            </a:r>
          </a:p>
        </p:txBody>
      </p:sp>
    </p:spTree>
    <p:extLst>
      <p:ext uri="{BB962C8B-B14F-4D97-AF65-F5344CB8AC3E}">
        <p14:creationId xmlns:p14="http://schemas.microsoft.com/office/powerpoint/2010/main" val="2986708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7EFA-A1AE-9035-9AEB-EDA6EAF029AD}"/>
              </a:ext>
            </a:extLst>
          </p:cNvPr>
          <p:cNvSpPr>
            <a:spLocks noGrp="1"/>
          </p:cNvSpPr>
          <p:nvPr>
            <p:ph type="title"/>
          </p:nvPr>
        </p:nvSpPr>
        <p:spPr/>
        <p:txBody>
          <a:bodyPr>
            <a:normAutofit/>
          </a:bodyPr>
          <a:lstStyle/>
          <a:p>
            <a:r>
              <a:rPr lang="en-US" dirty="0"/>
              <a:t>Using Digital Agreements</a:t>
            </a:r>
          </a:p>
        </p:txBody>
      </p:sp>
      <p:sp>
        <p:nvSpPr>
          <p:cNvPr id="3" name="Content Placeholder 2">
            <a:extLst>
              <a:ext uri="{FF2B5EF4-FFF2-40B4-BE49-F238E27FC236}">
                <a16:creationId xmlns:a16="http://schemas.microsoft.com/office/drawing/2014/main" id="{65525C86-F5EF-CAF0-95FE-79A057C882A8}"/>
              </a:ext>
            </a:extLst>
          </p:cNvPr>
          <p:cNvSpPr>
            <a:spLocks noGrp="1"/>
          </p:cNvSpPr>
          <p:nvPr>
            <p:ph sz="quarter" idx="1"/>
          </p:nvPr>
        </p:nvSpPr>
        <p:spPr>
          <a:xfrm>
            <a:off x="304800" y="1371600"/>
            <a:ext cx="8153400" cy="4724400"/>
          </a:xfrm>
        </p:spPr>
        <p:txBody>
          <a:bodyPr>
            <a:normAutofit/>
          </a:bodyPr>
          <a:lstStyle/>
          <a:p>
            <a:r>
              <a:rPr lang="en-US" dirty="0"/>
              <a:t>How does it work?</a:t>
            </a:r>
          </a:p>
          <a:p>
            <a:pPr lvl="1"/>
            <a:r>
              <a:rPr lang="en-US" dirty="0"/>
              <a:t>PD enters scholar contact and grant info directly into PIMS</a:t>
            </a:r>
          </a:p>
          <a:p>
            <a:pPr lvl="1"/>
            <a:r>
              <a:rPr lang="en-US" dirty="0"/>
              <a:t>Digital Payback Agreement (PA) form captures this information to create Scholar Record during enrollment</a:t>
            </a:r>
          </a:p>
          <a:p>
            <a:pPr lvl="1"/>
            <a:r>
              <a:rPr lang="en-US" dirty="0"/>
              <a:t>Scholars and PD sign PA online through PIMS</a:t>
            </a:r>
          </a:p>
          <a:p>
            <a:pPr lvl="1"/>
            <a:r>
              <a:rPr lang="en-US" dirty="0"/>
              <a:t>When scholar exits, the PD completes and signs an Exit Certification</a:t>
            </a:r>
          </a:p>
          <a:p>
            <a:pPr lvl="1"/>
            <a:r>
              <a:rPr lang="en-US" dirty="0"/>
              <a:t>Scholars review and sign EC online through PIMS</a:t>
            </a:r>
          </a:p>
          <a:p>
            <a:endParaRPr lang="en-US" dirty="0"/>
          </a:p>
        </p:txBody>
      </p:sp>
      <p:sp>
        <p:nvSpPr>
          <p:cNvPr id="4" name="Slide Number Placeholder 3">
            <a:extLst>
              <a:ext uri="{FF2B5EF4-FFF2-40B4-BE49-F238E27FC236}">
                <a16:creationId xmlns:a16="http://schemas.microsoft.com/office/drawing/2014/main" id="{E1D79197-FAEC-D19B-1BCE-90982F62D1FF}"/>
              </a:ext>
            </a:extLst>
          </p:cNvPr>
          <p:cNvSpPr>
            <a:spLocks noGrp="1"/>
          </p:cNvSpPr>
          <p:nvPr>
            <p:ph type="sldNum" sz="quarter" idx="12"/>
          </p:nvPr>
        </p:nvSpPr>
        <p:spPr/>
        <p:txBody>
          <a:bodyPr/>
          <a:lstStyle/>
          <a:p>
            <a:fld id="{78FEA6AD-5963-42A3-B799-50DDE2FA9A33}" type="slidenum">
              <a:rPr lang="en-US" smtClean="0"/>
              <a:pPr/>
              <a:t>30</a:t>
            </a:fld>
            <a:endParaRPr lang="en-US" dirty="0"/>
          </a:p>
        </p:txBody>
      </p:sp>
    </p:spTree>
    <p:extLst>
      <p:ext uri="{BB962C8B-B14F-4D97-AF65-F5344CB8AC3E}">
        <p14:creationId xmlns:p14="http://schemas.microsoft.com/office/powerpoint/2010/main" val="2010192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4457A-491B-F443-CCAB-C41CE401B88E}"/>
              </a:ext>
            </a:extLst>
          </p:cNvPr>
          <p:cNvSpPr>
            <a:spLocks noGrp="1"/>
          </p:cNvSpPr>
          <p:nvPr>
            <p:ph type="title"/>
          </p:nvPr>
        </p:nvSpPr>
        <p:spPr/>
        <p:txBody>
          <a:bodyPr>
            <a:normAutofit fontScale="90000"/>
          </a:bodyPr>
          <a:lstStyle/>
          <a:p>
            <a:r>
              <a:rPr lang="en-US" dirty="0"/>
              <a:t>Using Digital Agreements (cont’d)</a:t>
            </a:r>
          </a:p>
        </p:txBody>
      </p:sp>
      <p:sp>
        <p:nvSpPr>
          <p:cNvPr id="3" name="Content Placeholder 2">
            <a:extLst>
              <a:ext uri="{FF2B5EF4-FFF2-40B4-BE49-F238E27FC236}">
                <a16:creationId xmlns:a16="http://schemas.microsoft.com/office/drawing/2014/main" id="{F017E779-F092-E4DC-1F07-CD4858441EB6}"/>
              </a:ext>
            </a:extLst>
          </p:cNvPr>
          <p:cNvSpPr>
            <a:spLocks noGrp="1"/>
          </p:cNvSpPr>
          <p:nvPr>
            <p:ph sz="quarter" idx="1"/>
          </p:nvPr>
        </p:nvSpPr>
        <p:spPr/>
        <p:txBody>
          <a:bodyPr>
            <a:normAutofit lnSpcReduction="10000"/>
          </a:bodyPr>
          <a:lstStyle/>
          <a:p>
            <a:r>
              <a:rPr lang="en-US" dirty="0"/>
              <a:t>Benefits:</a:t>
            </a:r>
          </a:p>
          <a:p>
            <a:pPr lvl="1">
              <a:buFont typeface="Wingdings" panose="05000000000000000000" pitchFamily="2" charset="2"/>
              <a:buChar char="§"/>
            </a:pPr>
            <a:r>
              <a:rPr lang="en-US" dirty="0"/>
              <a:t>Allows PDs to work directly with scholars through PIMS </a:t>
            </a:r>
          </a:p>
          <a:p>
            <a:pPr lvl="1">
              <a:buFont typeface="Wingdings" panose="05000000000000000000" pitchFamily="2" charset="2"/>
              <a:buChar char="§"/>
            </a:pPr>
            <a:r>
              <a:rPr lang="en-US" dirty="0"/>
              <a:t>Avoids errors since the PA automatically pre-fills sections A,B, and C in the PIMS Scholar Record</a:t>
            </a:r>
          </a:p>
          <a:p>
            <a:pPr lvl="1"/>
            <a:r>
              <a:rPr lang="en-US" dirty="0"/>
              <a:t>Saves time printing/scanning/uploading agreements</a:t>
            </a:r>
          </a:p>
          <a:p>
            <a:pPr lvl="1"/>
            <a:r>
              <a:rPr lang="en-US" dirty="0"/>
              <a:t>Reduces security risks since PII will be automatically redacted in agreements</a:t>
            </a:r>
          </a:p>
          <a:p>
            <a:pPr lvl="1"/>
            <a:r>
              <a:rPr lang="en-US" dirty="0"/>
              <a:t>PDs can download the agreements from PIMS in PDF form at any time</a:t>
            </a:r>
          </a:p>
          <a:p>
            <a:endParaRPr lang="en-US" dirty="0"/>
          </a:p>
        </p:txBody>
      </p:sp>
      <p:sp>
        <p:nvSpPr>
          <p:cNvPr id="4" name="Slide Number Placeholder 3">
            <a:extLst>
              <a:ext uri="{FF2B5EF4-FFF2-40B4-BE49-F238E27FC236}">
                <a16:creationId xmlns:a16="http://schemas.microsoft.com/office/drawing/2014/main" id="{9CED0B57-B8C3-700B-4479-5A158218412A}"/>
              </a:ext>
            </a:extLst>
          </p:cNvPr>
          <p:cNvSpPr>
            <a:spLocks noGrp="1"/>
          </p:cNvSpPr>
          <p:nvPr>
            <p:ph type="sldNum" sz="quarter" idx="12"/>
          </p:nvPr>
        </p:nvSpPr>
        <p:spPr/>
        <p:txBody>
          <a:bodyPr/>
          <a:lstStyle/>
          <a:p>
            <a:fld id="{78FEA6AD-5963-42A3-B799-50DDE2FA9A33}" type="slidenum">
              <a:rPr lang="en-US" smtClean="0"/>
              <a:pPr/>
              <a:t>31</a:t>
            </a:fld>
            <a:endParaRPr lang="en-US" dirty="0"/>
          </a:p>
        </p:txBody>
      </p:sp>
    </p:spTree>
    <p:extLst>
      <p:ext uri="{BB962C8B-B14F-4D97-AF65-F5344CB8AC3E}">
        <p14:creationId xmlns:p14="http://schemas.microsoft.com/office/powerpoint/2010/main" val="231090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4F27-1F02-EC51-9D10-059D24E94057}"/>
              </a:ext>
            </a:extLst>
          </p:cNvPr>
          <p:cNvSpPr>
            <a:spLocks noGrp="1"/>
          </p:cNvSpPr>
          <p:nvPr>
            <p:ph type="title"/>
          </p:nvPr>
        </p:nvSpPr>
        <p:spPr/>
        <p:txBody>
          <a:bodyPr>
            <a:normAutofit fontScale="90000"/>
          </a:bodyPr>
          <a:lstStyle/>
          <a:p>
            <a:r>
              <a:rPr lang="en-US" dirty="0"/>
              <a:t>Using Digital Agreements (cont’d)</a:t>
            </a:r>
          </a:p>
        </p:txBody>
      </p:sp>
      <p:sp>
        <p:nvSpPr>
          <p:cNvPr id="3" name="Content Placeholder 2">
            <a:extLst>
              <a:ext uri="{FF2B5EF4-FFF2-40B4-BE49-F238E27FC236}">
                <a16:creationId xmlns:a16="http://schemas.microsoft.com/office/drawing/2014/main" id="{394BE7F8-43DA-6DD6-D593-00256A3C8CF3}"/>
              </a:ext>
            </a:extLst>
          </p:cNvPr>
          <p:cNvSpPr>
            <a:spLocks noGrp="1"/>
          </p:cNvSpPr>
          <p:nvPr>
            <p:ph sz="quarter" idx="1"/>
          </p:nvPr>
        </p:nvSpPr>
        <p:spPr/>
        <p:txBody>
          <a:bodyPr vert="horz" anchor="t">
            <a:normAutofit/>
          </a:bodyPr>
          <a:lstStyle/>
          <a:p>
            <a:r>
              <a:rPr lang="en-US" dirty="0"/>
              <a:t>More info:</a:t>
            </a:r>
          </a:p>
          <a:p>
            <a:pPr lvl="1"/>
            <a:r>
              <a:rPr lang="en-US" dirty="0"/>
              <a:t>PIMS Digital Agreements Training:</a:t>
            </a:r>
          </a:p>
          <a:p>
            <a:pPr marL="365760" lvl="1" indent="0">
              <a:buNone/>
            </a:pPr>
            <a:r>
              <a:rPr lang="en-US" dirty="0">
                <a:hlinkClick r:id="rId2"/>
              </a:rPr>
              <a:t>https://pdp.ed.gov/RSA/Content/pdf/PIMS%20Digital%20Agreements%20Training%20-%20May%202022.pdf</a:t>
            </a:r>
          </a:p>
          <a:p>
            <a:pPr lvl="1"/>
            <a:r>
              <a:rPr lang="en-US" dirty="0"/>
              <a:t>PIMS Digital Agreements FAQ:</a:t>
            </a:r>
          </a:p>
          <a:p>
            <a:pPr marL="365760" lvl="1" indent="0">
              <a:buNone/>
            </a:pPr>
            <a:r>
              <a:rPr lang="en-US" dirty="0">
                <a:hlinkClick r:id="rId2"/>
              </a:rPr>
              <a:t>https://pdp.ed.gov/RSA/Content/pdf/Digital%20PA%20and%20EC%20Info%20Sheet.pdf</a:t>
            </a:r>
            <a:endParaRPr lang="en-US" dirty="0"/>
          </a:p>
          <a:p>
            <a:r>
              <a:rPr lang="en-US" dirty="0"/>
              <a:t>Contact PIMS Help Desk for assistance</a:t>
            </a:r>
          </a:p>
          <a:p>
            <a:pPr marL="365760" lvl="1" indent="0">
              <a:buNone/>
            </a:pP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8DC6AE9-E32D-18B0-DF8D-99DCABE416B0}"/>
              </a:ext>
            </a:extLst>
          </p:cNvPr>
          <p:cNvSpPr>
            <a:spLocks noGrp="1"/>
          </p:cNvSpPr>
          <p:nvPr>
            <p:ph type="sldNum" sz="quarter" idx="12"/>
          </p:nvPr>
        </p:nvSpPr>
        <p:spPr/>
        <p:txBody>
          <a:bodyPr/>
          <a:lstStyle/>
          <a:p>
            <a:fld id="{78FEA6AD-5963-42A3-B799-50DDE2FA9A33}" type="slidenum">
              <a:rPr lang="en-US" smtClean="0"/>
              <a:pPr/>
              <a:t>32</a:t>
            </a:fld>
            <a:endParaRPr lang="en-US" dirty="0"/>
          </a:p>
        </p:txBody>
      </p:sp>
    </p:spTree>
    <p:extLst>
      <p:ext uri="{BB962C8B-B14F-4D97-AF65-F5344CB8AC3E}">
        <p14:creationId xmlns:p14="http://schemas.microsoft.com/office/powerpoint/2010/main" val="2475325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Not Wait for the Data Collection Period!</a:t>
            </a:r>
          </a:p>
        </p:txBody>
      </p:sp>
      <p:sp>
        <p:nvSpPr>
          <p:cNvPr id="3" name="Content Placeholder 2"/>
          <p:cNvSpPr>
            <a:spLocks noGrp="1"/>
          </p:cNvSpPr>
          <p:nvPr>
            <p:ph sz="quarter" idx="1"/>
          </p:nvPr>
        </p:nvSpPr>
        <p:spPr/>
        <p:txBody>
          <a:bodyPr/>
          <a:lstStyle/>
          <a:p>
            <a:r>
              <a:rPr lang="en-US" dirty="0"/>
              <a:t>PIMS is available year round</a:t>
            </a:r>
          </a:p>
          <a:p>
            <a:r>
              <a:rPr lang="en-US" dirty="0"/>
              <a:t>Enter, update and upload data and agreements within 30 days of a scholar’s change in status</a:t>
            </a:r>
          </a:p>
          <a:p>
            <a:pPr lvl="1"/>
            <a:r>
              <a:rPr lang="en-US" dirty="0"/>
              <a:t>Newly funded scholars</a:t>
            </a:r>
          </a:p>
          <a:p>
            <a:pPr lvl="1"/>
            <a:r>
              <a:rPr lang="en-US" dirty="0"/>
              <a:t>When scholars graduate or exit</a:t>
            </a:r>
          </a:p>
          <a:p>
            <a:r>
              <a:rPr lang="en-US" dirty="0"/>
              <a:t>Do not leave Scholar Records in a pending status for more than 30 days </a:t>
            </a:r>
          </a:p>
        </p:txBody>
      </p:sp>
      <p:sp>
        <p:nvSpPr>
          <p:cNvPr id="4" name="Slide Number Placeholder 3"/>
          <p:cNvSpPr>
            <a:spLocks noGrp="1"/>
          </p:cNvSpPr>
          <p:nvPr>
            <p:ph type="sldNum" sz="quarter" idx="12"/>
          </p:nvPr>
        </p:nvSpPr>
        <p:spPr/>
        <p:txBody>
          <a:bodyPr/>
          <a:lstStyle/>
          <a:p>
            <a:fld id="{78FEA6AD-5963-42A3-B799-50DDE2FA9A33}" type="slidenum">
              <a:rPr lang="en-US" smtClean="0"/>
              <a:pPr/>
              <a:t>33</a:t>
            </a:fld>
            <a:endParaRPr lang="en-US" dirty="0"/>
          </a:p>
        </p:txBody>
      </p:sp>
    </p:spTree>
    <p:extLst>
      <p:ext uri="{BB962C8B-B14F-4D97-AF65-F5344CB8AC3E}">
        <p14:creationId xmlns:p14="http://schemas.microsoft.com/office/powerpoint/2010/main" val="1509157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76DC48-0ADB-44F4-92CC-4800CDACFFC1}"/>
              </a:ext>
            </a:extLst>
          </p:cNvPr>
          <p:cNvSpPr>
            <a:spLocks noGrp="1"/>
          </p:cNvSpPr>
          <p:nvPr>
            <p:ph type="ctrTitle"/>
          </p:nvPr>
        </p:nvSpPr>
        <p:spPr>
          <a:xfrm>
            <a:off x="381000" y="0"/>
            <a:ext cx="4800600" cy="4343400"/>
          </a:xfrm>
        </p:spPr>
        <p:txBody>
          <a:bodyPr>
            <a:normAutofit/>
          </a:bodyPr>
          <a:lstStyle/>
          <a:p>
            <a:r>
              <a:rPr lang="en-US" b="1" cap="none" dirty="0">
                <a:solidFill>
                  <a:srgbClr val="1E6083"/>
                </a:solidFill>
              </a:rPr>
              <a:t>Resources &amp; Contact Info</a:t>
            </a:r>
          </a:p>
        </p:txBody>
      </p:sp>
    </p:spTree>
    <p:extLst>
      <p:ext uri="{BB962C8B-B14F-4D97-AF65-F5344CB8AC3E}">
        <p14:creationId xmlns:p14="http://schemas.microsoft.com/office/powerpoint/2010/main" val="969676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normAutofit/>
          </a:bodyPr>
          <a:lstStyle/>
          <a:p>
            <a:r>
              <a:rPr lang="en-US" sz="3600" dirty="0"/>
              <a:t>Helpful Resources</a:t>
            </a:r>
          </a:p>
        </p:txBody>
      </p:sp>
      <p:sp>
        <p:nvSpPr>
          <p:cNvPr id="4" name="Content Placeholder 3"/>
          <p:cNvSpPr>
            <a:spLocks noGrp="1"/>
          </p:cNvSpPr>
          <p:nvPr>
            <p:ph sz="quarter" idx="1"/>
          </p:nvPr>
        </p:nvSpPr>
        <p:spPr/>
        <p:txBody>
          <a:bodyPr>
            <a:normAutofit fontScale="85000" lnSpcReduction="20000"/>
          </a:bodyPr>
          <a:lstStyle/>
          <a:p>
            <a:r>
              <a:rPr lang="en-US" sz="2800" dirty="0"/>
              <a:t>Frequently Asked Questions</a:t>
            </a:r>
          </a:p>
          <a:p>
            <a:pPr marL="320040" lvl="1" indent="0">
              <a:buNone/>
            </a:pPr>
            <a:r>
              <a:rPr lang="en-US" sz="2500" dirty="0">
                <a:hlinkClick r:id="rId3"/>
              </a:rPr>
              <a:t>https://pdp.ed.gov/RSA/Home/faq/</a:t>
            </a:r>
            <a:endParaRPr lang="en-US" sz="2500" dirty="0"/>
          </a:p>
          <a:p>
            <a:pPr marL="338138" indent="-338138"/>
            <a:r>
              <a:rPr lang="en-US" sz="2800" dirty="0"/>
              <a:t>Grantee Quick Reference Guide </a:t>
            </a:r>
            <a:r>
              <a:rPr lang="en-US" sz="2800" dirty="0">
                <a:hlinkClick r:id="rId4"/>
              </a:rPr>
              <a:t>https://pdp.ed.gov/RSA/Content/pdf/PIMS%20Grantee%20Quick%20Reference%20Guide.pdf</a:t>
            </a:r>
            <a:endParaRPr lang="en-US" sz="2800" dirty="0"/>
          </a:p>
          <a:p>
            <a:r>
              <a:rPr lang="en-US" sz="2800" dirty="0"/>
              <a:t>Grantee Instructions for Reviewing Scholars’ Employment</a:t>
            </a:r>
          </a:p>
          <a:p>
            <a:pPr marL="320040" lvl="1" indent="0">
              <a:buNone/>
            </a:pPr>
            <a:r>
              <a:rPr lang="en-US" sz="2500" dirty="0">
                <a:hlinkClick r:id="rId5"/>
              </a:rPr>
              <a:t>https://pdp.ed.gov/RSA/Content/pdf/Grantee%20Steps%20for%20Reviewing%20Scholar%20Employment.pdf</a:t>
            </a:r>
            <a:endParaRPr lang="en-US" sz="2500" dirty="0"/>
          </a:p>
          <a:p>
            <a:pPr marL="342900" indent="-342900"/>
            <a:r>
              <a:rPr lang="en-US" sz="2800" dirty="0"/>
              <a:t>Using the New Digital Process for Completing Payback Agreements (PA) and Exit Certifications (EC) in the Payback Information Management System (PIMS) </a:t>
            </a:r>
          </a:p>
          <a:p>
            <a:pPr marL="320040" lvl="1" indent="0">
              <a:buNone/>
            </a:pPr>
            <a:r>
              <a:rPr lang="en-US" sz="2500" dirty="0">
                <a:hlinkClick r:id="rId6"/>
              </a:rPr>
              <a:t>https://pdp.ed.gov/RSA/Content/pdf/Digital%20PA%20and%20EC%20Info%20Sheet.pdf</a:t>
            </a:r>
            <a:r>
              <a:rPr lang="en-US" sz="2500" dirty="0"/>
              <a:t> </a:t>
            </a:r>
          </a:p>
        </p:txBody>
      </p:sp>
      <p:sp>
        <p:nvSpPr>
          <p:cNvPr id="5" name="Slide Number Placeholder 3">
            <a:extLst>
              <a:ext uri="{FF2B5EF4-FFF2-40B4-BE49-F238E27FC236}">
                <a16:creationId xmlns:a16="http://schemas.microsoft.com/office/drawing/2014/main" id="{126E215D-30A3-41E6-B679-84BCDC412BEE}"/>
              </a:ext>
            </a:extLst>
          </p:cNvPr>
          <p:cNvSpPr>
            <a:spLocks noGrp="1"/>
          </p:cNvSpPr>
          <p:nvPr>
            <p:ph type="sldNum" sz="quarter" idx="12"/>
          </p:nvPr>
        </p:nvSpPr>
        <p:spPr>
          <a:xfrm>
            <a:off x="8376559" y="6172200"/>
            <a:ext cx="767441" cy="685800"/>
          </a:xfrm>
        </p:spPr>
        <p:txBody>
          <a:bodyPr anchor="ctr">
            <a:noAutofit/>
          </a:bodyPr>
          <a:lstStyle/>
          <a:p>
            <a:fld id="{11F66CED-2B61-4DFE-9587-19755F43A1BB}" type="slidenum">
              <a:rPr lang="en-US" smtClean="0"/>
              <a:pPr/>
              <a:t>35</a:t>
            </a:fld>
            <a:endParaRPr lang="en-US" dirty="0"/>
          </a:p>
        </p:txBody>
      </p:sp>
    </p:spTree>
    <p:extLst>
      <p:ext uri="{BB962C8B-B14F-4D97-AF65-F5344CB8AC3E}">
        <p14:creationId xmlns:p14="http://schemas.microsoft.com/office/powerpoint/2010/main" val="472394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Contact Us</a:t>
            </a:r>
          </a:p>
        </p:txBody>
      </p:sp>
      <p:sp>
        <p:nvSpPr>
          <p:cNvPr id="3" name="Content Placeholder 2"/>
          <p:cNvSpPr>
            <a:spLocks noGrp="1"/>
          </p:cNvSpPr>
          <p:nvPr>
            <p:ph sz="quarter" idx="1"/>
          </p:nvPr>
        </p:nvSpPr>
        <p:spPr/>
        <p:txBody>
          <a:bodyPr>
            <a:normAutofit/>
          </a:bodyPr>
          <a:lstStyle/>
          <a:p>
            <a:pPr marL="0" indent="0">
              <a:buNone/>
            </a:pPr>
            <a:r>
              <a:rPr lang="en-US" sz="3200" dirty="0"/>
              <a:t>Email </a:t>
            </a:r>
            <a:r>
              <a:rPr lang="en-US" sz="3200" dirty="0">
                <a:hlinkClick r:id="rId3"/>
              </a:rPr>
              <a:t>RLTTHelpDesk@ed.gov</a:t>
            </a:r>
            <a:r>
              <a:rPr lang="en-US" sz="3200" dirty="0"/>
              <a:t> or call </a:t>
            </a:r>
          </a:p>
          <a:p>
            <a:pPr marL="0" indent="0">
              <a:buNone/>
            </a:pPr>
            <a:r>
              <a:rPr lang="en-US" sz="3200" dirty="0"/>
              <a:t>1-800-832-8142 with questions or comments</a:t>
            </a:r>
          </a:p>
          <a:p>
            <a:pPr marL="0" indent="0">
              <a:buNone/>
            </a:pPr>
            <a:endParaRPr lang="en-US" sz="3200" dirty="0"/>
          </a:p>
          <a:p>
            <a:pPr marL="0" indent="0">
              <a:buNone/>
            </a:pPr>
            <a:endParaRPr lang="en-US" sz="3200" dirty="0"/>
          </a:p>
        </p:txBody>
      </p:sp>
      <p:sp>
        <p:nvSpPr>
          <p:cNvPr id="7" name="Rectangle: Rounded Corners 5">
            <a:extLst>
              <a:ext uri="{FF2B5EF4-FFF2-40B4-BE49-F238E27FC236}">
                <a16:creationId xmlns:a16="http://schemas.microsoft.com/office/drawing/2014/main" id="{FF719656-688A-48C9-B87A-2A1D70124AC6}"/>
              </a:ext>
              <a:ext uri="{C183D7F6-B498-43B3-948B-1728B52AA6E4}">
                <adec:decorative xmlns:adec="http://schemas.microsoft.com/office/drawing/2017/decorative" val="1"/>
              </a:ext>
            </a:extLst>
          </p:cNvPr>
          <p:cNvSpPr/>
          <p:nvPr/>
        </p:nvSpPr>
        <p:spPr>
          <a:xfrm>
            <a:off x="457200" y="3540162"/>
            <a:ext cx="4953000" cy="1805492"/>
          </a:xfrm>
          <a:prstGeom prst="roundRect">
            <a:avLst/>
          </a:prstGeom>
          <a:solidFill>
            <a:srgbClr val="BE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The Help Desk is available Monday through Friday from 8am to 8pm (Eastern Time)</a:t>
            </a:r>
          </a:p>
        </p:txBody>
      </p:sp>
      <p:pic>
        <p:nvPicPr>
          <p:cNvPr id="6" name="Picture 5" descr="Illustration of a person at a laptop, providing information">
            <a:extLst>
              <a:ext uri="{FF2B5EF4-FFF2-40B4-BE49-F238E27FC236}">
                <a16:creationId xmlns:a16="http://schemas.microsoft.com/office/drawing/2014/main" id="{8C4EB729-921B-0849-84F7-7592E0A66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2971800"/>
            <a:ext cx="2514600" cy="2514600"/>
          </a:xfrm>
          <a:prstGeom prst="rect">
            <a:avLst/>
          </a:prstGeom>
        </p:spPr>
      </p:pic>
      <p:sp>
        <p:nvSpPr>
          <p:cNvPr id="8" name="Slide Number Placeholder 3">
            <a:extLst>
              <a:ext uri="{FF2B5EF4-FFF2-40B4-BE49-F238E27FC236}">
                <a16:creationId xmlns:a16="http://schemas.microsoft.com/office/drawing/2014/main" id="{1D36F9DA-3616-42E4-9BAD-3DF0B43BD4D0}"/>
              </a:ext>
            </a:extLst>
          </p:cNvPr>
          <p:cNvSpPr>
            <a:spLocks noGrp="1"/>
          </p:cNvSpPr>
          <p:nvPr>
            <p:ph type="sldNum" sz="quarter" idx="12"/>
          </p:nvPr>
        </p:nvSpPr>
        <p:spPr>
          <a:xfrm>
            <a:off x="8376559" y="6172200"/>
            <a:ext cx="767441" cy="685800"/>
          </a:xfrm>
        </p:spPr>
        <p:txBody>
          <a:bodyPr anchor="ctr">
            <a:noAutofit/>
          </a:bodyPr>
          <a:lstStyle/>
          <a:p>
            <a:fld id="{11F66CED-2B61-4DFE-9587-19755F43A1BB}" type="slidenum">
              <a:rPr lang="en-US" smtClean="0"/>
              <a:pPr/>
              <a:t>36</a:t>
            </a:fld>
            <a:endParaRPr lang="en-US" dirty="0"/>
          </a:p>
        </p:txBody>
      </p:sp>
    </p:spTree>
    <p:extLst>
      <p:ext uri="{BB962C8B-B14F-4D97-AF65-F5344CB8AC3E}">
        <p14:creationId xmlns:p14="http://schemas.microsoft.com/office/powerpoint/2010/main" val="601960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6814-9B63-473E-A33A-19E3988CCE81}"/>
              </a:ext>
            </a:extLst>
          </p:cNvPr>
          <p:cNvSpPr>
            <a:spLocks noGrp="1"/>
          </p:cNvSpPr>
          <p:nvPr>
            <p:ph type="title"/>
          </p:nvPr>
        </p:nvSpPr>
        <p:spPr/>
        <p:txBody>
          <a:bodyPr>
            <a:normAutofit/>
          </a:bodyPr>
          <a:lstStyle/>
          <a:p>
            <a:pPr algn="ctr"/>
            <a:r>
              <a:rPr lang="en-US" sz="3600" dirty="0"/>
              <a:t>Questions</a:t>
            </a:r>
          </a:p>
        </p:txBody>
      </p:sp>
      <p:pic>
        <p:nvPicPr>
          <p:cNvPr id="4" name="Picture 3" descr="Question marks in speech bubbles icon">
            <a:extLst>
              <a:ext uri="{FF2B5EF4-FFF2-40B4-BE49-F238E27FC236}">
                <a16:creationId xmlns:a16="http://schemas.microsoft.com/office/drawing/2014/main" id="{A798C1B2-6E69-0F45-A1F9-8CD24BAFC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1828800"/>
            <a:ext cx="3848100" cy="3848100"/>
          </a:xfrm>
          <a:prstGeom prst="rect">
            <a:avLst/>
          </a:prstGeom>
        </p:spPr>
      </p:pic>
      <p:sp>
        <p:nvSpPr>
          <p:cNvPr id="5" name="Slide Number Placeholder 3">
            <a:extLst>
              <a:ext uri="{FF2B5EF4-FFF2-40B4-BE49-F238E27FC236}">
                <a16:creationId xmlns:a16="http://schemas.microsoft.com/office/drawing/2014/main" id="{8AEF37AF-984D-401D-9CFD-73D80BB53BCD}"/>
              </a:ext>
            </a:extLst>
          </p:cNvPr>
          <p:cNvSpPr>
            <a:spLocks noGrp="1"/>
          </p:cNvSpPr>
          <p:nvPr>
            <p:ph type="sldNum" sz="quarter" idx="12"/>
          </p:nvPr>
        </p:nvSpPr>
        <p:spPr>
          <a:xfrm>
            <a:off x="8376559" y="6172200"/>
            <a:ext cx="767441" cy="685800"/>
          </a:xfrm>
        </p:spPr>
        <p:txBody>
          <a:bodyPr anchor="ctr">
            <a:noAutofit/>
          </a:bodyPr>
          <a:lstStyle/>
          <a:p>
            <a:fld id="{11F66CED-2B61-4DFE-9587-19755F43A1BB}" type="slidenum">
              <a:rPr lang="en-US" smtClean="0"/>
              <a:pPr/>
              <a:t>37</a:t>
            </a:fld>
            <a:endParaRPr lang="en-US" dirty="0"/>
          </a:p>
        </p:txBody>
      </p:sp>
    </p:spTree>
    <p:extLst>
      <p:ext uri="{BB962C8B-B14F-4D97-AF65-F5344CB8AC3E}">
        <p14:creationId xmlns:p14="http://schemas.microsoft.com/office/powerpoint/2010/main" val="268079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Why Must Data Be High Quality?</a:t>
            </a:r>
          </a:p>
        </p:txBody>
      </p:sp>
      <p:sp>
        <p:nvSpPr>
          <p:cNvPr id="3" name="Content Placeholder 2"/>
          <p:cNvSpPr>
            <a:spLocks noGrp="1"/>
          </p:cNvSpPr>
          <p:nvPr>
            <p:ph sz="quarter" idx="1"/>
          </p:nvPr>
        </p:nvSpPr>
        <p:spPr>
          <a:xfrm>
            <a:off x="304800" y="1600200"/>
            <a:ext cx="6324600" cy="4495800"/>
          </a:xfrm>
        </p:spPr>
        <p:txBody>
          <a:bodyPr>
            <a:normAutofit lnSpcReduction="10000"/>
          </a:bodyPr>
          <a:lstStyle/>
          <a:p>
            <a:r>
              <a:rPr lang="en-US" dirty="0"/>
              <a:t>The main objectives of PIMS are to collect and analyze data on scholars funded by the RLTT grants, to track the service obligation of scholars funded by the RLTT grants, and from the data collected use it in reporting program performance measures</a:t>
            </a:r>
          </a:p>
          <a:p>
            <a:r>
              <a:rPr lang="en-US" dirty="0"/>
              <a:t>For these reasons, it is critical that </a:t>
            </a:r>
            <a:br>
              <a:rPr lang="en-US" dirty="0"/>
            </a:br>
            <a:r>
              <a:rPr lang="en-US" dirty="0"/>
              <a:t>all data are </a:t>
            </a:r>
            <a:r>
              <a:rPr lang="en-US" u="sng" dirty="0"/>
              <a:t>accurate</a:t>
            </a:r>
            <a:r>
              <a:rPr lang="en-US" dirty="0"/>
              <a:t>, </a:t>
            </a:r>
            <a:r>
              <a:rPr lang="en-US" u="sng" dirty="0"/>
              <a:t>complete,</a:t>
            </a:r>
            <a:r>
              <a:rPr lang="en-US" dirty="0"/>
              <a:t> and</a:t>
            </a:r>
            <a:r>
              <a:rPr lang="en-US" u="sng" dirty="0"/>
              <a:t> timely</a:t>
            </a:r>
            <a:endParaRPr lang="en-US" dirty="0"/>
          </a:p>
        </p:txBody>
      </p:sp>
      <p:pic>
        <p:nvPicPr>
          <p:cNvPr id="5" name="Picture 4" descr="Icon of a person at a laptop checking accuracy and quality">
            <a:extLst>
              <a:ext uri="{FF2B5EF4-FFF2-40B4-BE49-F238E27FC236}">
                <a16:creationId xmlns:a16="http://schemas.microsoft.com/office/drawing/2014/main" id="{12040439-5580-604F-836F-8511A592F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660" y="3581401"/>
            <a:ext cx="2362200" cy="2362200"/>
          </a:xfrm>
          <a:prstGeom prst="rect">
            <a:avLst/>
          </a:prstGeom>
        </p:spPr>
      </p:pic>
      <p:sp>
        <p:nvSpPr>
          <p:cNvPr id="4" name="Slide Number Placeholder 3"/>
          <p:cNvSpPr>
            <a:spLocks noGrp="1"/>
          </p:cNvSpPr>
          <p:nvPr>
            <p:ph type="sldNum" sz="quarter" idx="12"/>
          </p:nvPr>
        </p:nvSpPr>
        <p:spPr/>
        <p:txBody>
          <a:bodyPr/>
          <a:lstStyle/>
          <a:p>
            <a:fld id="{78FEA6AD-5963-42A3-B799-50DDE2FA9A33}" type="slidenum">
              <a:rPr lang="en-US" smtClean="0"/>
              <a:pPr/>
              <a:t>4</a:t>
            </a:fld>
            <a:endParaRPr lang="en-US" dirty="0"/>
          </a:p>
        </p:txBody>
      </p:sp>
    </p:spTree>
    <p:extLst>
      <p:ext uri="{BB962C8B-B14F-4D97-AF65-F5344CB8AC3E}">
        <p14:creationId xmlns:p14="http://schemas.microsoft.com/office/powerpoint/2010/main" val="309874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Steps to Ensure High Quality Data</a:t>
            </a:r>
          </a:p>
        </p:txBody>
      </p:sp>
      <p:sp>
        <p:nvSpPr>
          <p:cNvPr id="3" name="Content Placeholder 2"/>
          <p:cNvSpPr>
            <a:spLocks noGrp="1"/>
          </p:cNvSpPr>
          <p:nvPr>
            <p:ph sz="quarter" idx="1"/>
          </p:nvPr>
        </p:nvSpPr>
        <p:spPr/>
        <p:txBody>
          <a:bodyPr>
            <a:normAutofit lnSpcReduction="10000"/>
          </a:bodyPr>
          <a:lstStyle/>
          <a:p>
            <a:r>
              <a:rPr lang="en-US" dirty="0"/>
              <a:t>All scholar data reported in PIMS must accurately match information in the Payback Agreement and Exit Certification forms, including:</a:t>
            </a:r>
          </a:p>
          <a:p>
            <a:pPr lvl="1"/>
            <a:r>
              <a:rPr lang="en-US" dirty="0"/>
              <a:t>Grant number</a:t>
            </a:r>
          </a:p>
          <a:p>
            <a:pPr lvl="1"/>
            <a:r>
              <a:rPr lang="en-US" dirty="0"/>
              <a:t>Scholar name</a:t>
            </a:r>
          </a:p>
          <a:p>
            <a:pPr lvl="1"/>
            <a:r>
              <a:rPr lang="en-US" dirty="0"/>
              <a:t>Funding amount</a:t>
            </a:r>
          </a:p>
          <a:p>
            <a:pPr lvl="1"/>
            <a:r>
              <a:rPr lang="en-US" dirty="0"/>
              <a:t>Graduation/exit date</a:t>
            </a:r>
          </a:p>
          <a:p>
            <a:pPr lvl="1"/>
            <a:r>
              <a:rPr lang="en-US" dirty="0"/>
              <a:t>Service obligation length</a:t>
            </a:r>
          </a:p>
          <a:p>
            <a:r>
              <a:rPr lang="en-US" dirty="0"/>
              <a:t>Upload financial documentation to verify funding amounts in Section F</a:t>
            </a:r>
          </a:p>
          <a:p>
            <a:endParaRPr lang="en-US"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5</a:t>
            </a:fld>
            <a:endParaRPr lang="en-US" dirty="0"/>
          </a:p>
        </p:txBody>
      </p:sp>
    </p:spTree>
    <p:extLst>
      <p:ext uri="{BB962C8B-B14F-4D97-AF65-F5344CB8AC3E}">
        <p14:creationId xmlns:p14="http://schemas.microsoft.com/office/powerpoint/2010/main" val="112894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DF5CAD-45AD-47E9-8225-DD6A140B2FA0}"/>
              </a:ext>
            </a:extLst>
          </p:cNvPr>
          <p:cNvSpPr>
            <a:spLocks noGrp="1"/>
          </p:cNvSpPr>
          <p:nvPr>
            <p:ph type="ctrTitle"/>
          </p:nvPr>
        </p:nvSpPr>
        <p:spPr>
          <a:xfrm>
            <a:off x="457200" y="1219200"/>
            <a:ext cx="3962400" cy="3048000"/>
          </a:xfrm>
        </p:spPr>
        <p:txBody>
          <a:bodyPr>
            <a:normAutofit/>
          </a:bodyPr>
          <a:lstStyle/>
          <a:p>
            <a:r>
              <a:rPr lang="en-US" b="1" cap="none" dirty="0">
                <a:solidFill>
                  <a:srgbClr val="1E6083"/>
                </a:solidFill>
              </a:rPr>
              <a:t>FY 2023 Data Collection </a:t>
            </a:r>
          </a:p>
        </p:txBody>
      </p:sp>
    </p:spTree>
    <p:extLst>
      <p:ext uri="{BB962C8B-B14F-4D97-AF65-F5344CB8AC3E}">
        <p14:creationId xmlns:p14="http://schemas.microsoft.com/office/powerpoint/2010/main" val="152526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720A3-E5A0-45F7-A91A-F4628D367E48}"/>
              </a:ext>
            </a:extLst>
          </p:cNvPr>
          <p:cNvSpPr>
            <a:spLocks noGrp="1"/>
          </p:cNvSpPr>
          <p:nvPr>
            <p:ph type="title"/>
          </p:nvPr>
        </p:nvSpPr>
        <p:spPr/>
        <p:txBody>
          <a:bodyPr>
            <a:normAutofit/>
          </a:bodyPr>
          <a:lstStyle/>
          <a:p>
            <a:r>
              <a:rPr lang="en-US" sz="3600" dirty="0"/>
              <a:t>FY 2023 Data Collection</a:t>
            </a:r>
          </a:p>
        </p:txBody>
      </p:sp>
      <p:sp>
        <p:nvSpPr>
          <p:cNvPr id="3" name="Content Placeholder 2">
            <a:extLst>
              <a:ext uri="{FF2B5EF4-FFF2-40B4-BE49-F238E27FC236}">
                <a16:creationId xmlns:a16="http://schemas.microsoft.com/office/drawing/2014/main" id="{C374FE73-F09B-45CC-A4B8-E1D161A9219F}"/>
              </a:ext>
            </a:extLst>
          </p:cNvPr>
          <p:cNvSpPr>
            <a:spLocks noGrp="1"/>
          </p:cNvSpPr>
          <p:nvPr>
            <p:ph sz="quarter" idx="1"/>
          </p:nvPr>
        </p:nvSpPr>
        <p:spPr/>
        <p:txBody>
          <a:bodyPr>
            <a:normAutofit fontScale="92500" lnSpcReduction="20000"/>
          </a:bodyPr>
          <a:lstStyle/>
          <a:p>
            <a:r>
              <a:rPr lang="en-US" b="1" dirty="0"/>
              <a:t>By November 16, 2023 (Cohort 1) or November 30, 2023 (Cohort 2) grantees must</a:t>
            </a:r>
            <a:r>
              <a:rPr lang="en-US" dirty="0"/>
              <a:t>:</a:t>
            </a:r>
          </a:p>
          <a:p>
            <a:pPr lvl="1"/>
            <a:r>
              <a:rPr lang="en-US" dirty="0"/>
              <a:t>Update scholar records</a:t>
            </a:r>
          </a:p>
          <a:p>
            <a:pPr lvl="1"/>
            <a:r>
              <a:rPr lang="en-US" dirty="0"/>
              <a:t>Create new records for scholars not already in PIMS</a:t>
            </a:r>
          </a:p>
          <a:p>
            <a:pPr lvl="1"/>
            <a:r>
              <a:rPr lang="en-US" dirty="0"/>
              <a:t>Contact scholars with a request to log in to PIMS</a:t>
            </a:r>
          </a:p>
          <a:p>
            <a:pPr lvl="1"/>
            <a:r>
              <a:rPr lang="en-US" dirty="0"/>
              <a:t>Review pending employment records</a:t>
            </a:r>
          </a:p>
          <a:p>
            <a:r>
              <a:rPr lang="en-US" dirty="0"/>
              <a:t>Regulations require on-time data submission</a:t>
            </a:r>
          </a:p>
          <a:p>
            <a:r>
              <a:rPr lang="en-US" b="1" dirty="0"/>
              <a:t>Not submitting data on time can jeopardize current or future funding</a:t>
            </a:r>
          </a:p>
          <a:p>
            <a:r>
              <a:rPr lang="en-US" b="1" dirty="0"/>
              <a:t>Do not wait until the data collection period to enter and update data</a:t>
            </a:r>
          </a:p>
          <a:p>
            <a:pPr marL="365760" lvl="1" indent="0">
              <a:buNone/>
            </a:pPr>
            <a:endParaRPr lang="en-US" dirty="0"/>
          </a:p>
          <a:p>
            <a:endParaRPr lang="en-US" b="1" dirty="0"/>
          </a:p>
        </p:txBody>
      </p:sp>
      <p:sp>
        <p:nvSpPr>
          <p:cNvPr id="5" name="Slide Number Placeholder 3">
            <a:extLst>
              <a:ext uri="{FF2B5EF4-FFF2-40B4-BE49-F238E27FC236}">
                <a16:creationId xmlns:a16="http://schemas.microsoft.com/office/drawing/2014/main" id="{458C55DA-FE7A-4C92-B72A-A9615404E558}"/>
              </a:ext>
            </a:extLst>
          </p:cNvPr>
          <p:cNvSpPr>
            <a:spLocks noGrp="1"/>
          </p:cNvSpPr>
          <p:nvPr>
            <p:ph type="sldNum" sz="quarter" idx="12"/>
          </p:nvPr>
        </p:nvSpPr>
        <p:spPr>
          <a:xfrm>
            <a:off x="8376559" y="6172200"/>
            <a:ext cx="767441" cy="685800"/>
          </a:xfrm>
        </p:spPr>
        <p:txBody>
          <a:bodyPr anchor="ctr">
            <a:noAutofit/>
          </a:bodyPr>
          <a:lstStyle/>
          <a:p>
            <a:fld id="{11F66CED-2B61-4DFE-9587-19755F43A1BB}" type="slidenum">
              <a:rPr lang="en-US" smtClean="0"/>
              <a:pPr/>
              <a:t>7</a:t>
            </a:fld>
            <a:endParaRPr lang="en-US" dirty="0"/>
          </a:p>
        </p:txBody>
      </p:sp>
    </p:spTree>
    <p:extLst>
      <p:ext uri="{BB962C8B-B14F-4D97-AF65-F5344CB8AC3E}">
        <p14:creationId xmlns:p14="http://schemas.microsoft.com/office/powerpoint/2010/main" val="129554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Updating Scholar Records</a:t>
            </a:r>
          </a:p>
        </p:txBody>
      </p:sp>
      <p:sp>
        <p:nvSpPr>
          <p:cNvPr id="3" name="Content Placeholder 2"/>
          <p:cNvSpPr>
            <a:spLocks noGrp="1"/>
          </p:cNvSpPr>
          <p:nvPr>
            <p:ph sz="quarter" idx="1"/>
          </p:nvPr>
        </p:nvSpPr>
        <p:spPr>
          <a:xfrm>
            <a:off x="277091" y="1527464"/>
            <a:ext cx="8605159" cy="4495800"/>
          </a:xfrm>
        </p:spPr>
        <p:txBody>
          <a:bodyPr>
            <a:normAutofit fontScale="55000" lnSpcReduction="20000"/>
          </a:bodyPr>
          <a:lstStyle/>
          <a:p>
            <a:pPr marL="0" indent="0">
              <a:lnSpc>
                <a:spcPct val="120000"/>
              </a:lnSpc>
              <a:buNone/>
            </a:pPr>
            <a:r>
              <a:rPr lang="en-US" sz="4600" dirty="0"/>
              <a:t>For scholars who are still </a:t>
            </a:r>
            <a:r>
              <a:rPr lang="en-US" sz="4600" u="sng" dirty="0"/>
              <a:t>enrolled</a:t>
            </a:r>
            <a:r>
              <a:rPr lang="en-US" sz="4600" dirty="0"/>
              <a:t>, grantees will need to update the following sections on each Scholar Record:</a:t>
            </a:r>
          </a:p>
          <a:p>
            <a:pPr>
              <a:lnSpc>
                <a:spcPct val="120000"/>
              </a:lnSpc>
            </a:pPr>
            <a:r>
              <a:rPr lang="en-US" sz="4200" b="1" dirty="0"/>
              <a:t>Section D</a:t>
            </a:r>
            <a:r>
              <a:rPr lang="en-US" sz="4200" dirty="0"/>
              <a:t>: Complete a new Payback Agreement (if applicable)</a:t>
            </a:r>
          </a:p>
          <a:p>
            <a:pPr>
              <a:lnSpc>
                <a:spcPct val="120000"/>
              </a:lnSpc>
            </a:pPr>
            <a:r>
              <a:rPr lang="en-US" sz="4200" b="1" dirty="0"/>
              <a:t>Section F</a:t>
            </a:r>
            <a:r>
              <a:rPr lang="en-US" sz="4200" dirty="0"/>
              <a:t>: Current Training Program Information</a:t>
            </a:r>
          </a:p>
          <a:p>
            <a:pPr lvl="1">
              <a:lnSpc>
                <a:spcPct val="120000"/>
              </a:lnSpc>
            </a:pPr>
            <a:r>
              <a:rPr lang="en-US" sz="4200" dirty="0"/>
              <a:t>Question #4: Full or part-time enrollment</a:t>
            </a:r>
          </a:p>
          <a:p>
            <a:pPr lvl="1">
              <a:lnSpc>
                <a:spcPct val="120000"/>
              </a:lnSpc>
            </a:pPr>
            <a:r>
              <a:rPr lang="en-US" sz="4200" dirty="0"/>
              <a:t>Question #5: Funding amount</a:t>
            </a:r>
          </a:p>
          <a:p>
            <a:pPr lvl="1">
              <a:lnSpc>
                <a:spcPct val="120000"/>
              </a:lnSpc>
            </a:pPr>
            <a:r>
              <a:rPr lang="en-US" sz="4200" dirty="0"/>
              <a:t>Question #6: Employment while enrolled in the program</a:t>
            </a:r>
          </a:p>
          <a:p>
            <a:pPr>
              <a:lnSpc>
                <a:spcPct val="120000"/>
              </a:lnSpc>
            </a:pPr>
            <a:r>
              <a:rPr lang="en-US" sz="4200" b="1" dirty="0"/>
              <a:t>Section G</a:t>
            </a:r>
            <a:r>
              <a:rPr lang="en-US" sz="4200" dirty="0"/>
              <a:t>: Scholar Status</a:t>
            </a:r>
          </a:p>
          <a:p>
            <a:pPr lvl="1">
              <a:lnSpc>
                <a:spcPct val="120000"/>
              </a:lnSpc>
            </a:pPr>
            <a:r>
              <a:rPr lang="en-US" sz="4200" dirty="0"/>
              <a:t>Question #1: Scholar status</a:t>
            </a:r>
          </a:p>
          <a:p>
            <a:pPr lvl="1">
              <a:lnSpc>
                <a:spcPct val="120000"/>
              </a:lnSpc>
            </a:pPr>
            <a:r>
              <a:rPr lang="en-US" sz="4200" dirty="0"/>
              <a:t>Question #2: Accumulated academic years of funding</a:t>
            </a:r>
          </a:p>
        </p:txBody>
      </p:sp>
      <p:sp>
        <p:nvSpPr>
          <p:cNvPr id="5" name="Slide Number Placeholder 3">
            <a:extLst>
              <a:ext uri="{FF2B5EF4-FFF2-40B4-BE49-F238E27FC236}">
                <a16:creationId xmlns:a16="http://schemas.microsoft.com/office/drawing/2014/main" id="{241CED24-B85A-4C01-AB8D-889F804B1C72}"/>
              </a:ext>
            </a:extLst>
          </p:cNvPr>
          <p:cNvSpPr>
            <a:spLocks noGrp="1"/>
          </p:cNvSpPr>
          <p:nvPr>
            <p:ph type="sldNum" sz="quarter" idx="12"/>
          </p:nvPr>
        </p:nvSpPr>
        <p:spPr>
          <a:xfrm>
            <a:off x="8376559" y="6172200"/>
            <a:ext cx="767441" cy="685800"/>
          </a:xfrm>
        </p:spPr>
        <p:txBody>
          <a:bodyPr anchor="ctr">
            <a:noAutofit/>
          </a:bodyPr>
          <a:lstStyle/>
          <a:p>
            <a:fld id="{11F66CED-2B61-4DFE-9587-19755F43A1BB}" type="slidenum">
              <a:rPr lang="en-US" smtClean="0"/>
              <a:pPr/>
              <a:t>8</a:t>
            </a:fld>
            <a:endParaRPr lang="en-US" dirty="0"/>
          </a:p>
        </p:txBody>
      </p:sp>
    </p:spTree>
    <p:extLst>
      <p:ext uri="{BB962C8B-B14F-4D97-AF65-F5344CB8AC3E}">
        <p14:creationId xmlns:p14="http://schemas.microsoft.com/office/powerpoint/2010/main" val="252522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Updating Scholar Records (Part 1)</a:t>
            </a:r>
          </a:p>
        </p:txBody>
      </p:sp>
      <p:pic>
        <p:nvPicPr>
          <p:cNvPr id="5" name="Picture 4" descr="Screenshot of PIMS Scholar Record Section F, Questions 4 and 5."/>
          <p:cNvPicPr>
            <a:picLocks noChangeAspect="1"/>
          </p:cNvPicPr>
          <p:nvPr/>
        </p:nvPicPr>
        <p:blipFill>
          <a:blip r:embed="rId3"/>
          <a:stretch>
            <a:fillRect/>
          </a:stretch>
        </p:blipFill>
        <p:spPr>
          <a:xfrm>
            <a:off x="297873" y="1439565"/>
            <a:ext cx="5544693" cy="4642580"/>
          </a:xfrm>
          <a:prstGeom prst="rect">
            <a:avLst/>
          </a:prstGeom>
        </p:spPr>
      </p:pic>
      <p:sp>
        <p:nvSpPr>
          <p:cNvPr id="4" name="Slide Number Placeholder 3"/>
          <p:cNvSpPr>
            <a:spLocks noGrp="1"/>
          </p:cNvSpPr>
          <p:nvPr>
            <p:ph type="sldNum" sz="quarter" idx="12"/>
          </p:nvPr>
        </p:nvSpPr>
        <p:spPr/>
        <p:txBody>
          <a:bodyPr/>
          <a:lstStyle/>
          <a:p>
            <a:fld id="{78FEA6AD-5963-42A3-B799-50DDE2FA9A33}" type="slidenum">
              <a:rPr lang="en-US" smtClean="0"/>
              <a:pPr/>
              <a:t>9</a:t>
            </a:fld>
            <a:endParaRPr lang="en-US" dirty="0"/>
          </a:p>
        </p:txBody>
      </p:sp>
    </p:spTree>
    <p:extLst>
      <p:ext uri="{BB962C8B-B14F-4D97-AF65-F5344CB8AC3E}">
        <p14:creationId xmlns:p14="http://schemas.microsoft.com/office/powerpoint/2010/main" val="17971396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ed4c977-82ca-41b5-9909-edf9a4e19b58">R3ARAZUFP2VP-91230553-851</_dlc_DocId>
    <_dlc_DocIdUrl xmlns="9ed4c977-82ca-41b5-9909-edf9a4e19b58">
      <Url>https://www.westatprojects.com/PDPShare/AnLar/_layouts/15/DocIdRedir.aspx?ID=R3ARAZUFP2VP-91230553-851</Url>
      <Description>R3ARAZUFP2VP-91230553-851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C00C340CB8E954A8ED37A4E29098A7A" ma:contentTypeVersion="1" ma:contentTypeDescription="Create a new document." ma:contentTypeScope="" ma:versionID="550d0402b306ba0310915cc1e823c931">
  <xsd:schema xmlns:xsd="http://www.w3.org/2001/XMLSchema" xmlns:xs="http://www.w3.org/2001/XMLSchema" xmlns:p="http://schemas.microsoft.com/office/2006/metadata/properties" xmlns:ns2="9ed4c977-82ca-41b5-9909-edf9a4e19b58" targetNamespace="http://schemas.microsoft.com/office/2006/metadata/properties" ma:root="true" ma:fieldsID="5dcc4148eae20d9425b86473bc54a606" ns2:_="">
    <xsd:import namespace="9ed4c977-82ca-41b5-9909-edf9a4e19b5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4c977-82ca-41b5-9909-edf9a4e19b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A03D8C-2651-4744-96EA-1D4212F86EE0}">
  <ds:schemaRefs>
    <ds:schemaRef ds:uri="http://purl.org/dc/terms/"/>
    <ds:schemaRef ds:uri="http://schemas.microsoft.com/office/infopath/2007/PartnerControls"/>
    <ds:schemaRef ds:uri="http://purl.org/dc/dcmitype/"/>
    <ds:schemaRef ds:uri="http://schemas.microsoft.com/office/2006/documentManagement/types"/>
    <ds:schemaRef ds:uri="http://schemas.microsoft.com/office/2006/metadata/properties"/>
    <ds:schemaRef ds:uri="9ed4c977-82ca-41b5-9909-edf9a4e19b58"/>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6C938F9-627E-414C-A94B-5FD350DFB9E5}">
  <ds:schemaRefs>
    <ds:schemaRef ds:uri="http://schemas.microsoft.com/sharepoint/events"/>
  </ds:schemaRefs>
</ds:datastoreItem>
</file>

<file path=customXml/itemProps3.xml><?xml version="1.0" encoding="utf-8"?>
<ds:datastoreItem xmlns:ds="http://schemas.openxmlformats.org/officeDocument/2006/customXml" ds:itemID="{B94F846A-23F8-420F-8ED7-EB2B1F055931}">
  <ds:schemaRefs>
    <ds:schemaRef ds:uri="http://schemas.microsoft.com/sharepoint/v3/contenttype/forms"/>
  </ds:schemaRefs>
</ds:datastoreItem>
</file>

<file path=customXml/itemProps4.xml><?xml version="1.0" encoding="utf-8"?>
<ds:datastoreItem xmlns:ds="http://schemas.openxmlformats.org/officeDocument/2006/customXml" ds:itemID="{DECAC086-A7B6-43AF-B510-73EB25317E11}"/>
</file>

<file path=docProps/app.xml><?xml version="1.0" encoding="utf-8"?>
<Properties xmlns="http://schemas.openxmlformats.org/officeDocument/2006/extended-properties" xmlns:vt="http://schemas.openxmlformats.org/officeDocument/2006/docPropsVTypes">
  <Template>Median</Template>
  <TotalTime>30586</TotalTime>
  <Words>1531</Words>
  <Application>Microsoft Office PowerPoint</Application>
  <PresentationFormat>On-screen Show (4:3)</PresentationFormat>
  <Paragraphs>213</Paragraphs>
  <Slides>37</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Franklin Gothic Book</vt:lpstr>
      <vt:lpstr>Franklin Gothic Medium</vt:lpstr>
      <vt:lpstr>Wingdings</vt:lpstr>
      <vt:lpstr>Median</vt:lpstr>
      <vt:lpstr>RSA Payback Information Management System (PIMS): 2023 Data Collection</vt:lpstr>
      <vt:lpstr>Agenda </vt:lpstr>
      <vt:lpstr>Ensuring High-Quality Data</vt:lpstr>
      <vt:lpstr>Why Must Data Be High Quality?</vt:lpstr>
      <vt:lpstr>Steps to Ensure High Quality Data</vt:lpstr>
      <vt:lpstr>FY 2023 Data Collection </vt:lpstr>
      <vt:lpstr>FY 2023 Data Collection</vt:lpstr>
      <vt:lpstr>Updating Scholar Records</vt:lpstr>
      <vt:lpstr>Updating Scholar Records (Part 1)</vt:lpstr>
      <vt:lpstr>Updating Scholar Records (Part 2)</vt:lpstr>
      <vt:lpstr>Updating Scholar Records (Part 3)</vt:lpstr>
      <vt:lpstr>Updating Scholar Records (Part 4)</vt:lpstr>
      <vt:lpstr>Create New Scholar Records</vt:lpstr>
      <vt:lpstr>Contact Scholars to Log In to PIMS</vt:lpstr>
      <vt:lpstr>View All Scholar Records</vt:lpstr>
      <vt:lpstr>Strategies for Reaching Scholars</vt:lpstr>
      <vt:lpstr>How Scholars Receive Credit</vt:lpstr>
      <vt:lpstr>Expectations for Scholars in PIMS</vt:lpstr>
      <vt:lpstr>Scholars’ View in PIMS</vt:lpstr>
      <vt:lpstr>Scholars’ View in PIMS (cont’d)</vt:lpstr>
      <vt:lpstr>Scholars’ View in PIMS (cont’d)</vt:lpstr>
      <vt:lpstr>Employment Information</vt:lpstr>
      <vt:lpstr>Employment Information (cont’d)</vt:lpstr>
      <vt:lpstr>Grantee Review of Scholar Employment</vt:lpstr>
      <vt:lpstr>Review Pending Employment Records</vt:lpstr>
      <vt:lpstr>Review Pending Employment Records (cont’d)</vt:lpstr>
      <vt:lpstr>Important Reminders</vt:lpstr>
      <vt:lpstr>Security Incidents</vt:lpstr>
      <vt:lpstr>Protecting Sensitive Data</vt:lpstr>
      <vt:lpstr>Using Digital Agreements</vt:lpstr>
      <vt:lpstr>Using Digital Agreements (cont’d)</vt:lpstr>
      <vt:lpstr>Using Digital Agreements (cont’d)</vt:lpstr>
      <vt:lpstr>Do Not Wait for the Data Collection Period!</vt:lpstr>
      <vt:lpstr>Resources &amp; Contact Info</vt:lpstr>
      <vt:lpstr>Helpful Resources</vt:lpstr>
      <vt:lpstr>Contact Us</vt:lpstr>
      <vt:lpstr>Questions</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Personnel Development Program Scholar Data Report: Using the Data to Improve Program Performance</dc:title>
  <dc:creator>schroll_k</dc:creator>
  <cp:lastModifiedBy>Rosemary Collins</cp:lastModifiedBy>
  <cp:revision>676</cp:revision>
  <cp:lastPrinted>2013-07-15T00:32:34Z</cp:lastPrinted>
  <dcterms:created xsi:type="dcterms:W3CDTF">2011-06-24T15:29:44Z</dcterms:created>
  <dcterms:modified xsi:type="dcterms:W3CDTF">2023-08-31T16:03:23Z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0x010100AC00C340CB8E954A8ED37A4E29098A7A</vt:lpwstr>
  </property>
  <property fmtid="{D5CDD505-2E9C-101B-9397-08002B2CF9AE}" pid="3" name="_dlc_DocIdItemGuid">
    <vt:lpwstr>29ac8b56-a9d0-4e59-8d42-966dee381d57</vt:lpwstr>
  </property>
</Properties>
</file>